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4" r:id="rId1"/>
  </p:sldMasterIdLst>
  <p:notesMasterIdLst>
    <p:notesMasterId r:id="rId16"/>
  </p:notesMasterIdLst>
  <p:sldIdLst>
    <p:sldId id="297" r:id="rId2"/>
    <p:sldId id="274" r:id="rId3"/>
    <p:sldId id="298" r:id="rId4"/>
    <p:sldId id="299" r:id="rId5"/>
    <p:sldId id="303" r:id="rId6"/>
    <p:sldId id="304" r:id="rId7"/>
    <p:sldId id="305" r:id="rId8"/>
    <p:sldId id="306" r:id="rId9"/>
    <p:sldId id="307" r:id="rId10"/>
    <p:sldId id="308" r:id="rId11"/>
    <p:sldId id="309" r:id="rId12"/>
    <p:sldId id="310" r:id="rId13"/>
    <p:sldId id="311" r:id="rId14"/>
    <p:sldId id="29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1278F"/>
    <a:srgbClr val="949D42"/>
    <a:srgbClr val="141D44"/>
    <a:srgbClr val="16A2A7"/>
    <a:srgbClr val="141D45"/>
    <a:srgbClr val="85BC41"/>
    <a:srgbClr val="8E9838"/>
    <a:srgbClr val="E0EEE4"/>
    <a:srgbClr val="0098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85E1CE-031D-4446-B36C-7E3EE5C10F3E}" v="6" dt="2026-06-25T19:31:46.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385" autoAdjust="0"/>
  </p:normalViewPr>
  <p:slideViewPr>
    <p:cSldViewPr snapToGrid="0">
      <p:cViewPr varScale="1">
        <p:scale>
          <a:sx n="63" d="100"/>
          <a:sy n="63" d="100"/>
        </p:scale>
        <p:origin x="32" y="72"/>
      </p:cViewPr>
      <p:guideLst/>
    </p:cSldViewPr>
  </p:slideViewPr>
  <p:outlineViewPr>
    <p:cViewPr>
      <p:scale>
        <a:sx n="33" d="100"/>
        <a:sy n="33" d="100"/>
      </p:scale>
      <p:origin x="0" y="-3956"/>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40488-43C1-1D40-B90D-1C9DA7E284B7}" type="datetimeFigureOut">
              <a:rPr lang="en-US" smtClean="0"/>
              <a:t>6/25/2026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8E571-E173-E741-8F29-757E3429C437}" type="slidenum">
              <a:rPr lang="en-US" smtClean="0"/>
              <a:t>‹#›</a:t>
            </a:fld>
            <a:endParaRPr lang="en-US"/>
          </a:p>
        </p:txBody>
      </p:sp>
    </p:spTree>
    <p:extLst>
      <p:ext uri="{BB962C8B-B14F-4D97-AF65-F5344CB8AC3E}">
        <p14:creationId xmlns:p14="http://schemas.microsoft.com/office/powerpoint/2010/main" val="1170924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8E571-E173-E741-8F29-757E3429C437}" type="slidenum">
              <a:rPr lang="en-US" smtClean="0"/>
              <a:t>1</a:t>
            </a:fld>
            <a:endParaRPr lang="en-US"/>
          </a:p>
        </p:txBody>
      </p:sp>
    </p:spTree>
    <p:extLst>
      <p:ext uri="{BB962C8B-B14F-4D97-AF65-F5344CB8AC3E}">
        <p14:creationId xmlns:p14="http://schemas.microsoft.com/office/powerpoint/2010/main" val="1985143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53B68-F372-DBE2-4E7B-25AA5707E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77808-E539-2BF8-F430-8535DF4FB7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84A12-41DD-9B71-7D94-786ACF5154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48898D-D087-F8BD-EC1C-F6D677FA755A}"/>
              </a:ext>
            </a:extLst>
          </p:cNvPr>
          <p:cNvSpPr>
            <a:spLocks noGrp="1"/>
          </p:cNvSpPr>
          <p:nvPr>
            <p:ph type="sldNum" sz="quarter" idx="5"/>
          </p:nvPr>
        </p:nvSpPr>
        <p:spPr/>
        <p:txBody>
          <a:bodyPr/>
          <a:lstStyle/>
          <a:p>
            <a:fld id="{C738E571-E173-E741-8F29-757E3429C437}" type="slidenum">
              <a:rPr lang="en-US" smtClean="0"/>
              <a:t>10</a:t>
            </a:fld>
            <a:endParaRPr lang="en-US"/>
          </a:p>
        </p:txBody>
      </p:sp>
    </p:spTree>
    <p:extLst>
      <p:ext uri="{BB962C8B-B14F-4D97-AF65-F5344CB8AC3E}">
        <p14:creationId xmlns:p14="http://schemas.microsoft.com/office/powerpoint/2010/main" val="978084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068DE-48F5-02E0-BD2B-DF4A0A75BC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B33F1-CF64-BCDE-519D-2500B4AC5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32E2E-C57E-DB50-1AF9-91B964217A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766332-5C1B-CF77-BCC1-CB8A51F69040}"/>
              </a:ext>
            </a:extLst>
          </p:cNvPr>
          <p:cNvSpPr>
            <a:spLocks noGrp="1"/>
          </p:cNvSpPr>
          <p:nvPr>
            <p:ph type="sldNum" sz="quarter" idx="5"/>
          </p:nvPr>
        </p:nvSpPr>
        <p:spPr/>
        <p:txBody>
          <a:bodyPr/>
          <a:lstStyle/>
          <a:p>
            <a:fld id="{C738E571-E173-E741-8F29-757E3429C437}" type="slidenum">
              <a:rPr lang="en-US" smtClean="0"/>
              <a:t>11</a:t>
            </a:fld>
            <a:endParaRPr lang="en-US"/>
          </a:p>
        </p:txBody>
      </p:sp>
    </p:spTree>
    <p:extLst>
      <p:ext uri="{BB962C8B-B14F-4D97-AF65-F5344CB8AC3E}">
        <p14:creationId xmlns:p14="http://schemas.microsoft.com/office/powerpoint/2010/main" val="542550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B8D64-FD88-1D6F-036E-50892445EC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31EE1-B10A-4F60-C05D-24208A7406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F10946-B52F-1A58-14BC-4140DD0FF3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AFE8B8-76B8-4515-A06B-B49B349C130B}"/>
              </a:ext>
            </a:extLst>
          </p:cNvPr>
          <p:cNvSpPr>
            <a:spLocks noGrp="1"/>
          </p:cNvSpPr>
          <p:nvPr>
            <p:ph type="sldNum" sz="quarter" idx="5"/>
          </p:nvPr>
        </p:nvSpPr>
        <p:spPr/>
        <p:txBody>
          <a:bodyPr/>
          <a:lstStyle/>
          <a:p>
            <a:fld id="{C738E571-E173-E741-8F29-757E3429C437}" type="slidenum">
              <a:rPr lang="en-US" smtClean="0"/>
              <a:t>12</a:t>
            </a:fld>
            <a:endParaRPr lang="en-US"/>
          </a:p>
        </p:txBody>
      </p:sp>
    </p:spTree>
    <p:extLst>
      <p:ext uri="{BB962C8B-B14F-4D97-AF65-F5344CB8AC3E}">
        <p14:creationId xmlns:p14="http://schemas.microsoft.com/office/powerpoint/2010/main" val="3625990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94390-931A-504E-1FCB-8A545FEA1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37AC3-2BB4-B5AF-63BD-7CE4334C3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E23690-71D8-DB57-FC22-58B472D540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69B588-8B38-5216-591F-D5A55C444412}"/>
              </a:ext>
            </a:extLst>
          </p:cNvPr>
          <p:cNvSpPr>
            <a:spLocks noGrp="1"/>
          </p:cNvSpPr>
          <p:nvPr>
            <p:ph type="sldNum" sz="quarter" idx="5"/>
          </p:nvPr>
        </p:nvSpPr>
        <p:spPr/>
        <p:txBody>
          <a:bodyPr/>
          <a:lstStyle/>
          <a:p>
            <a:fld id="{C738E571-E173-E741-8F29-757E3429C437}" type="slidenum">
              <a:rPr lang="en-US" smtClean="0"/>
              <a:t>13</a:t>
            </a:fld>
            <a:endParaRPr lang="en-US"/>
          </a:p>
        </p:txBody>
      </p:sp>
    </p:spTree>
    <p:extLst>
      <p:ext uri="{BB962C8B-B14F-4D97-AF65-F5344CB8AC3E}">
        <p14:creationId xmlns:p14="http://schemas.microsoft.com/office/powerpoint/2010/main" val="1903293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8E571-E173-E741-8F29-757E3429C437}" type="slidenum">
              <a:rPr lang="en-US" smtClean="0"/>
              <a:t>14</a:t>
            </a:fld>
            <a:endParaRPr lang="en-US"/>
          </a:p>
        </p:txBody>
      </p:sp>
    </p:spTree>
    <p:extLst>
      <p:ext uri="{BB962C8B-B14F-4D97-AF65-F5344CB8AC3E}">
        <p14:creationId xmlns:p14="http://schemas.microsoft.com/office/powerpoint/2010/main" val="866994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8E571-E173-E741-8F29-757E3429C437}" type="slidenum">
              <a:rPr lang="en-US" smtClean="0"/>
              <a:t>2</a:t>
            </a:fld>
            <a:endParaRPr lang="en-US"/>
          </a:p>
        </p:txBody>
      </p:sp>
    </p:spTree>
    <p:extLst>
      <p:ext uri="{BB962C8B-B14F-4D97-AF65-F5344CB8AC3E}">
        <p14:creationId xmlns:p14="http://schemas.microsoft.com/office/powerpoint/2010/main" val="4241301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8E571-E173-E741-8F29-757E3429C437}" type="slidenum">
              <a:rPr lang="en-US" smtClean="0"/>
              <a:t>3</a:t>
            </a:fld>
            <a:endParaRPr lang="en-US"/>
          </a:p>
        </p:txBody>
      </p:sp>
    </p:spTree>
    <p:extLst>
      <p:ext uri="{BB962C8B-B14F-4D97-AF65-F5344CB8AC3E}">
        <p14:creationId xmlns:p14="http://schemas.microsoft.com/office/powerpoint/2010/main" val="4042919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8E571-E173-E741-8F29-757E3429C437}" type="slidenum">
              <a:rPr lang="en-US" smtClean="0"/>
              <a:t>4</a:t>
            </a:fld>
            <a:endParaRPr lang="en-US"/>
          </a:p>
        </p:txBody>
      </p:sp>
    </p:spTree>
    <p:extLst>
      <p:ext uri="{BB962C8B-B14F-4D97-AF65-F5344CB8AC3E}">
        <p14:creationId xmlns:p14="http://schemas.microsoft.com/office/powerpoint/2010/main" val="162037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860B5-209F-07D0-F1CA-E051CB3B3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A90DA-A5F8-F488-C9FD-752495C553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DB3412-2D96-E293-A3D3-529F5AAA6F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DBD5D5-5A8A-4C99-29A6-20E176BBB366}"/>
              </a:ext>
            </a:extLst>
          </p:cNvPr>
          <p:cNvSpPr>
            <a:spLocks noGrp="1"/>
          </p:cNvSpPr>
          <p:nvPr>
            <p:ph type="sldNum" sz="quarter" idx="5"/>
          </p:nvPr>
        </p:nvSpPr>
        <p:spPr/>
        <p:txBody>
          <a:bodyPr/>
          <a:lstStyle/>
          <a:p>
            <a:fld id="{C738E571-E173-E741-8F29-757E3429C437}" type="slidenum">
              <a:rPr lang="en-US" smtClean="0"/>
              <a:t>5</a:t>
            </a:fld>
            <a:endParaRPr lang="en-US"/>
          </a:p>
        </p:txBody>
      </p:sp>
    </p:spTree>
    <p:extLst>
      <p:ext uri="{BB962C8B-B14F-4D97-AF65-F5344CB8AC3E}">
        <p14:creationId xmlns:p14="http://schemas.microsoft.com/office/powerpoint/2010/main" val="3222170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0C218-AB0B-FB71-DD0D-FD4654152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E32D0-E5C6-7F51-06E7-3AE4F2B39E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AF5A5-AA1C-880F-9A4C-4632BD0E12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AB7DD3-3578-4245-E5AA-8FF85481D193}"/>
              </a:ext>
            </a:extLst>
          </p:cNvPr>
          <p:cNvSpPr>
            <a:spLocks noGrp="1"/>
          </p:cNvSpPr>
          <p:nvPr>
            <p:ph type="sldNum" sz="quarter" idx="5"/>
          </p:nvPr>
        </p:nvSpPr>
        <p:spPr/>
        <p:txBody>
          <a:bodyPr/>
          <a:lstStyle/>
          <a:p>
            <a:fld id="{C738E571-E173-E741-8F29-757E3429C437}" type="slidenum">
              <a:rPr lang="en-US" smtClean="0"/>
              <a:t>6</a:t>
            </a:fld>
            <a:endParaRPr lang="en-US"/>
          </a:p>
        </p:txBody>
      </p:sp>
    </p:spTree>
    <p:extLst>
      <p:ext uri="{BB962C8B-B14F-4D97-AF65-F5344CB8AC3E}">
        <p14:creationId xmlns:p14="http://schemas.microsoft.com/office/powerpoint/2010/main" val="1986810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7879D-2329-443C-84B6-6D79B68EC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58FDA-DEFC-BB99-4378-6D0A4A6BB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106DB5-47AC-82A7-0946-320C9F9860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F0EA7F-1F79-16E2-54A8-6B4E0EF785B0}"/>
              </a:ext>
            </a:extLst>
          </p:cNvPr>
          <p:cNvSpPr>
            <a:spLocks noGrp="1"/>
          </p:cNvSpPr>
          <p:nvPr>
            <p:ph type="sldNum" sz="quarter" idx="5"/>
          </p:nvPr>
        </p:nvSpPr>
        <p:spPr/>
        <p:txBody>
          <a:bodyPr/>
          <a:lstStyle/>
          <a:p>
            <a:fld id="{C738E571-E173-E741-8F29-757E3429C437}" type="slidenum">
              <a:rPr lang="en-US" smtClean="0"/>
              <a:t>7</a:t>
            </a:fld>
            <a:endParaRPr lang="en-US"/>
          </a:p>
        </p:txBody>
      </p:sp>
    </p:spTree>
    <p:extLst>
      <p:ext uri="{BB962C8B-B14F-4D97-AF65-F5344CB8AC3E}">
        <p14:creationId xmlns:p14="http://schemas.microsoft.com/office/powerpoint/2010/main" val="2887109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29EAE-32B3-1067-6594-40E41C38C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1011A-FC81-C15D-96D7-108FE21AD4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A2FDC-9225-0954-E73A-6CC89939FF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A152B4-2AA4-C0E0-8C80-C06199AA6BB9}"/>
              </a:ext>
            </a:extLst>
          </p:cNvPr>
          <p:cNvSpPr>
            <a:spLocks noGrp="1"/>
          </p:cNvSpPr>
          <p:nvPr>
            <p:ph type="sldNum" sz="quarter" idx="5"/>
          </p:nvPr>
        </p:nvSpPr>
        <p:spPr/>
        <p:txBody>
          <a:bodyPr/>
          <a:lstStyle/>
          <a:p>
            <a:fld id="{C738E571-E173-E741-8F29-757E3429C437}" type="slidenum">
              <a:rPr lang="en-US" smtClean="0"/>
              <a:t>8</a:t>
            </a:fld>
            <a:endParaRPr lang="en-US"/>
          </a:p>
        </p:txBody>
      </p:sp>
    </p:spTree>
    <p:extLst>
      <p:ext uri="{BB962C8B-B14F-4D97-AF65-F5344CB8AC3E}">
        <p14:creationId xmlns:p14="http://schemas.microsoft.com/office/powerpoint/2010/main" val="386589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64F92-AB39-6AF2-C98D-AD066CC4C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944FE-13B1-63FC-DF26-E7DA399B7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91CF8B-41C2-6729-1615-13025A1ECA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E86FC9-FE4D-4CD5-B7CE-CDF117ADB898}"/>
              </a:ext>
            </a:extLst>
          </p:cNvPr>
          <p:cNvSpPr>
            <a:spLocks noGrp="1"/>
          </p:cNvSpPr>
          <p:nvPr>
            <p:ph type="sldNum" sz="quarter" idx="5"/>
          </p:nvPr>
        </p:nvSpPr>
        <p:spPr/>
        <p:txBody>
          <a:bodyPr/>
          <a:lstStyle/>
          <a:p>
            <a:fld id="{C738E571-E173-E741-8F29-757E3429C437}" type="slidenum">
              <a:rPr lang="en-US" smtClean="0"/>
              <a:t>9</a:t>
            </a:fld>
            <a:endParaRPr lang="en-US"/>
          </a:p>
        </p:txBody>
      </p:sp>
    </p:spTree>
    <p:extLst>
      <p:ext uri="{BB962C8B-B14F-4D97-AF65-F5344CB8AC3E}">
        <p14:creationId xmlns:p14="http://schemas.microsoft.com/office/powerpoint/2010/main" val="3144238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51F893F-BD40-3C51-B35F-0A43113FAF18}"/>
              </a:ext>
            </a:extLst>
          </p:cNvPr>
          <p:cNvSpPr/>
          <p:nvPr userDrawn="1"/>
        </p:nvSpPr>
        <p:spPr>
          <a:xfrm>
            <a:off x="0" y="5638800"/>
            <a:ext cx="12192000" cy="1219199"/>
          </a:xfrm>
          <a:prstGeom prst="rect">
            <a:avLst/>
          </a:prstGeom>
          <a:solidFill>
            <a:srgbClr val="E0EE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E30364-5F37-2BE0-6672-B454C7AA9C30}"/>
              </a:ext>
            </a:extLst>
          </p:cNvPr>
          <p:cNvSpPr/>
          <p:nvPr userDrawn="1"/>
        </p:nvSpPr>
        <p:spPr>
          <a:xfrm>
            <a:off x="0" y="0"/>
            <a:ext cx="12192000" cy="5638800"/>
          </a:xfrm>
          <a:prstGeom prst="rect">
            <a:avLst/>
          </a:prstGeom>
          <a:solidFill>
            <a:srgbClr val="141D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and white logo&#10;&#10;Description automatically generated">
            <a:extLst>
              <a:ext uri="{FF2B5EF4-FFF2-40B4-BE49-F238E27FC236}">
                <a16:creationId xmlns:a16="http://schemas.microsoft.com/office/drawing/2014/main" id="{3CA1D73E-CEF3-7D53-74C9-4D5C524A8F6A}"/>
              </a:ext>
            </a:extLst>
          </p:cNvPr>
          <p:cNvPicPr>
            <a:picLocks noChangeAspect="1"/>
          </p:cNvPicPr>
          <p:nvPr userDrawn="1"/>
        </p:nvPicPr>
        <p:blipFill>
          <a:blip r:embed="rId2"/>
          <a:stretch>
            <a:fillRect/>
          </a:stretch>
        </p:blipFill>
        <p:spPr>
          <a:xfrm>
            <a:off x="1936750" y="1195564"/>
            <a:ext cx="8318500" cy="3234972"/>
          </a:xfrm>
          <a:prstGeom prst="rect">
            <a:avLst/>
          </a:prstGeom>
        </p:spPr>
      </p:pic>
      <p:sp>
        <p:nvSpPr>
          <p:cNvPr id="24" name="TextBox 23">
            <a:extLst>
              <a:ext uri="{FF2B5EF4-FFF2-40B4-BE49-F238E27FC236}">
                <a16:creationId xmlns:a16="http://schemas.microsoft.com/office/drawing/2014/main" id="{0A1FC7F2-8A25-05C9-3E96-7B9E60787837}"/>
              </a:ext>
            </a:extLst>
          </p:cNvPr>
          <p:cNvSpPr txBox="1"/>
          <p:nvPr userDrawn="1"/>
        </p:nvSpPr>
        <p:spPr>
          <a:xfrm>
            <a:off x="5524500" y="3642141"/>
            <a:ext cx="5156199" cy="692497"/>
          </a:xfrm>
          <a:prstGeom prst="rect">
            <a:avLst/>
          </a:prstGeom>
          <a:noFill/>
        </p:spPr>
        <p:txBody>
          <a:bodyPr wrap="square" rtlCol="0">
            <a:spAutoFit/>
          </a:bodyPr>
          <a:lstStyle/>
          <a:p>
            <a:r>
              <a:rPr lang="en-US" sz="3900">
                <a:solidFill>
                  <a:srgbClr val="85BC41"/>
                </a:solidFill>
              </a:rPr>
              <a:t>Your Partners in Aging.</a:t>
            </a:r>
          </a:p>
        </p:txBody>
      </p:sp>
    </p:spTree>
    <p:extLst>
      <p:ext uri="{BB962C8B-B14F-4D97-AF65-F5344CB8AC3E}">
        <p14:creationId xmlns:p14="http://schemas.microsoft.com/office/powerpoint/2010/main" val="3169159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1" y="299811"/>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6"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8" y="6356350"/>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400" smtClean="0">
                <a:solidFill>
                  <a:schemeClr val="bg1"/>
                </a:solidFill>
              </a:rPr>
              <a:pPr algn="r"/>
              <a:t>‹#›</a:t>
            </a:fld>
            <a:endParaRPr lang="en-US" sz="14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571501" y="990599"/>
            <a:ext cx="5524500" cy="5186363"/>
          </a:xfrm>
        </p:spPr>
        <p:txBody>
          <a:bodyPr lIns="0" tIns="0" rIns="0" bIns="0">
            <a:noAutofit/>
          </a:bodyPr>
          <a:lstStyle>
            <a:lvl1pPr marL="0" indent="0">
              <a:buFontTx/>
              <a:buNone/>
              <a:defRPr sz="2400" b="0">
                <a:solidFill>
                  <a:schemeClr val="accent3"/>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chemeClr val="accent3"/>
                </a:solidFill>
                <a:latin typeface="Corbel" panose="020B0503020204020204" pitchFamily="34" charset="0"/>
              </a:defRPr>
            </a:lvl2pPr>
            <a:lvl3pPr marL="914400" indent="-396875">
              <a:buClr>
                <a:srgbClr val="141D45"/>
              </a:buClr>
              <a:buFontTx/>
              <a:buNone/>
              <a:tabLst/>
              <a:defRPr>
                <a:solidFill>
                  <a:srgbClr val="141D45"/>
                </a:solidFill>
                <a:latin typeface="Corbel" panose="020B0503020204020204" pitchFamily="34" charset="0"/>
              </a:defRPr>
            </a:lvl3pPr>
            <a:lvl4pPr marL="1371600" indent="0">
              <a:buClr>
                <a:srgbClr val="141D45"/>
              </a:buClr>
              <a:buFontTx/>
              <a:buNone/>
              <a:defRPr>
                <a:solidFill>
                  <a:srgbClr val="141D45"/>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
        <p:nvSpPr>
          <p:cNvPr id="4" name="Picture Placeholder 3">
            <a:extLst>
              <a:ext uri="{FF2B5EF4-FFF2-40B4-BE49-F238E27FC236}">
                <a16:creationId xmlns:a16="http://schemas.microsoft.com/office/drawing/2014/main" id="{9F9738A8-226F-DA0D-2F98-E0E1C19D0127}"/>
              </a:ext>
            </a:extLst>
          </p:cNvPr>
          <p:cNvSpPr>
            <a:spLocks noGrp="1"/>
          </p:cNvSpPr>
          <p:nvPr>
            <p:ph type="pic" sz="quarter" idx="14"/>
          </p:nvPr>
        </p:nvSpPr>
        <p:spPr>
          <a:xfrm>
            <a:off x="6350000" y="990600"/>
            <a:ext cx="5286633" cy="5186361"/>
          </a:xfrm>
          <a:prstGeom prst="rect">
            <a:avLst/>
          </a:prstGeom>
        </p:spPr>
        <p:txBody>
          <a:bodyPr/>
          <a:lstStyle>
            <a:lvl1pPr marL="0" indent="0">
              <a:buNone/>
              <a:defRPr sz="2400">
                <a:solidFill>
                  <a:schemeClr val="accent3">
                    <a:lumMod val="75000"/>
                  </a:schemeClr>
                </a:solidFill>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495863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1" y="299811"/>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6"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8" y="6356350"/>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400" smtClean="0">
                <a:solidFill>
                  <a:schemeClr val="bg1"/>
                </a:solidFill>
              </a:rPr>
              <a:pPr algn="r"/>
              <a:t>‹#›</a:t>
            </a:fld>
            <a:endParaRPr lang="en-US" sz="14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6095999" y="990599"/>
            <a:ext cx="5524500" cy="5186363"/>
          </a:xfrm>
        </p:spPr>
        <p:txBody>
          <a:bodyPr lIns="0" tIns="0" rIns="0" bIns="0">
            <a:noAutofit/>
          </a:bodyPr>
          <a:lstStyle>
            <a:lvl1pPr marL="0" indent="0">
              <a:buFontTx/>
              <a:buNone/>
              <a:defRPr sz="2400" b="0">
                <a:solidFill>
                  <a:schemeClr val="accent3"/>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chemeClr val="accent3"/>
                </a:solidFill>
                <a:latin typeface="Corbel" panose="020B0503020204020204" pitchFamily="34" charset="0"/>
              </a:defRPr>
            </a:lvl2pPr>
            <a:lvl3pPr marL="800100" indent="-282575">
              <a:buClr>
                <a:srgbClr val="141D45"/>
              </a:buClr>
              <a:buFont typeface="Arial" panose="020B0604020202020204" pitchFamily="34" charset="0"/>
              <a:buChar char="•"/>
              <a:tabLst/>
              <a:defRPr sz="1600">
                <a:solidFill>
                  <a:schemeClr val="accent3"/>
                </a:solidFill>
                <a:latin typeface="Corbel" panose="020B0503020204020204" pitchFamily="34" charset="0"/>
              </a:defRPr>
            </a:lvl3pPr>
            <a:lvl4pPr marL="1143000" indent="-285750">
              <a:buClr>
                <a:srgbClr val="141D45"/>
              </a:buClr>
              <a:buFont typeface="Arial" panose="020B0604020202020204" pitchFamily="34" charset="0"/>
              <a:buChar char="•"/>
              <a:defRPr sz="1600">
                <a:solidFill>
                  <a:schemeClr val="accent3"/>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3">
            <a:extLst>
              <a:ext uri="{FF2B5EF4-FFF2-40B4-BE49-F238E27FC236}">
                <a16:creationId xmlns:a16="http://schemas.microsoft.com/office/drawing/2014/main" id="{9F9738A8-226F-DA0D-2F98-E0E1C19D0127}"/>
              </a:ext>
            </a:extLst>
          </p:cNvPr>
          <p:cNvSpPr>
            <a:spLocks noGrp="1"/>
          </p:cNvSpPr>
          <p:nvPr>
            <p:ph type="pic" sz="quarter" idx="14"/>
          </p:nvPr>
        </p:nvSpPr>
        <p:spPr>
          <a:xfrm>
            <a:off x="571501" y="990600"/>
            <a:ext cx="5286633" cy="5186361"/>
          </a:xfrm>
          <a:prstGeom prst="rect">
            <a:avLst/>
          </a:prstGeom>
        </p:spPr>
        <p:txBody>
          <a:bodyPr/>
          <a:lstStyle>
            <a:lvl1pPr marL="0" indent="0">
              <a:buNone/>
              <a:defRPr sz="2400">
                <a:solidFill>
                  <a:schemeClr val="accent3">
                    <a:lumMod val="75000"/>
                  </a:schemeClr>
                </a:solidFill>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893953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1" y="299811"/>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6"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8" y="6356350"/>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400" smtClean="0">
                <a:solidFill>
                  <a:schemeClr val="bg1"/>
                </a:solidFill>
              </a:rPr>
              <a:pPr algn="r"/>
              <a:t>‹#›</a:t>
            </a:fld>
            <a:endParaRPr lang="en-US" sz="14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571500" y="990599"/>
            <a:ext cx="8394700" cy="5186363"/>
          </a:xfrm>
        </p:spPr>
        <p:txBody>
          <a:bodyPr lIns="0" tIns="0" rIns="0" bIns="0">
            <a:noAutofit/>
          </a:bodyPr>
          <a:lstStyle>
            <a:lvl1pPr marL="0" indent="0">
              <a:buFontTx/>
              <a:buNone/>
              <a:defRPr sz="2400" b="0">
                <a:solidFill>
                  <a:schemeClr val="accent3"/>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chemeClr val="accent3"/>
                </a:solidFill>
                <a:latin typeface="Corbel" panose="020B0503020204020204" pitchFamily="34" charset="0"/>
              </a:defRPr>
            </a:lvl2pPr>
            <a:lvl3pPr marL="742950" indent="-225425">
              <a:buClr>
                <a:srgbClr val="141D45"/>
              </a:buClr>
              <a:buFont typeface="Arial" panose="020B0604020202020204" pitchFamily="34" charset="0"/>
              <a:buChar char="•"/>
              <a:tabLst/>
              <a:defRPr>
                <a:solidFill>
                  <a:schemeClr val="accent3"/>
                </a:solidFill>
                <a:latin typeface="Corbel" panose="020B0503020204020204" pitchFamily="34" charset="0"/>
              </a:defRPr>
            </a:lvl3pPr>
            <a:lvl4pPr marL="1371600" indent="0">
              <a:buClr>
                <a:srgbClr val="141D45"/>
              </a:buClr>
              <a:buFontTx/>
              <a:buNone/>
              <a:defRPr>
                <a:solidFill>
                  <a:srgbClr val="141D45"/>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pic>
        <p:nvPicPr>
          <p:cNvPr id="5" name="Picture 4" descr="A group of colorful shapes&#10;&#10;Description automatically generated">
            <a:extLst>
              <a:ext uri="{FF2B5EF4-FFF2-40B4-BE49-F238E27FC236}">
                <a16:creationId xmlns:a16="http://schemas.microsoft.com/office/drawing/2014/main" id="{A4641E66-81CB-7447-BCC5-1FE747C939D7}"/>
              </a:ext>
            </a:extLst>
          </p:cNvPr>
          <p:cNvPicPr>
            <a:picLocks noChangeAspect="1"/>
          </p:cNvPicPr>
          <p:nvPr userDrawn="1"/>
        </p:nvPicPr>
        <p:blipFill rotWithShape="1">
          <a:blip r:embed="rId2"/>
          <a:srcRect l="4366" t="105" r="1690" b="-105"/>
          <a:stretch/>
        </p:blipFill>
        <p:spPr>
          <a:xfrm rot="10800000">
            <a:off x="9220200" y="241478"/>
            <a:ext cx="2971800" cy="6010388"/>
          </a:xfrm>
          <a:prstGeom prst="rect">
            <a:avLst/>
          </a:prstGeom>
        </p:spPr>
      </p:pic>
    </p:spTree>
    <p:extLst>
      <p:ext uri="{BB962C8B-B14F-4D97-AF65-F5344CB8AC3E}">
        <p14:creationId xmlns:p14="http://schemas.microsoft.com/office/powerpoint/2010/main" val="2149986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3555999" y="299811"/>
            <a:ext cx="11600556"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6"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8" y="6356350"/>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400" smtClean="0">
                <a:solidFill>
                  <a:schemeClr val="bg1"/>
                </a:solidFill>
              </a:rPr>
              <a:pPr algn="r"/>
              <a:t>‹#›</a:t>
            </a:fld>
            <a:endParaRPr lang="en-US" sz="14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3555999" y="990599"/>
            <a:ext cx="8080633" cy="5186363"/>
          </a:xfrm>
        </p:spPr>
        <p:txBody>
          <a:bodyPr lIns="0" tIns="0" rIns="0" bIns="0">
            <a:noAutofit/>
          </a:bodyPr>
          <a:lstStyle>
            <a:lvl1pPr marL="0" indent="0">
              <a:buFontTx/>
              <a:buNone/>
              <a:defRPr sz="2400" b="0">
                <a:solidFill>
                  <a:schemeClr val="accent3"/>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chemeClr val="accent3"/>
                </a:solidFill>
                <a:latin typeface="Corbel" panose="020B0503020204020204" pitchFamily="34" charset="0"/>
              </a:defRPr>
            </a:lvl2pPr>
            <a:lvl3pPr marL="746125" indent="-228600">
              <a:buClr>
                <a:srgbClr val="141D45"/>
              </a:buClr>
              <a:buFont typeface="Arial" panose="020B0604020202020204" pitchFamily="34" charset="0"/>
              <a:buChar char="•"/>
              <a:tabLst/>
              <a:defRPr>
                <a:solidFill>
                  <a:schemeClr val="accent3"/>
                </a:solidFill>
                <a:latin typeface="Corbel" panose="020B0503020204020204" pitchFamily="34" charset="0"/>
              </a:defRPr>
            </a:lvl3pPr>
            <a:lvl4pPr marL="1371600" indent="0">
              <a:buClr>
                <a:srgbClr val="141D45"/>
              </a:buClr>
              <a:buFontTx/>
              <a:buNone/>
              <a:defRPr>
                <a:solidFill>
                  <a:srgbClr val="141D45"/>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pic>
        <p:nvPicPr>
          <p:cNvPr id="5" name="Picture 4" descr="A group of colorful shapes&#10;&#10;Description automatically generated">
            <a:extLst>
              <a:ext uri="{FF2B5EF4-FFF2-40B4-BE49-F238E27FC236}">
                <a16:creationId xmlns:a16="http://schemas.microsoft.com/office/drawing/2014/main" id="{A4641E66-81CB-7447-BCC5-1FE747C939D7}"/>
              </a:ext>
            </a:extLst>
          </p:cNvPr>
          <p:cNvPicPr>
            <a:picLocks noChangeAspect="1"/>
          </p:cNvPicPr>
          <p:nvPr userDrawn="1"/>
        </p:nvPicPr>
        <p:blipFill rotWithShape="1">
          <a:blip r:embed="rId2"/>
          <a:srcRect l="4366" t="105" r="1690" b="-105"/>
          <a:stretch/>
        </p:blipFill>
        <p:spPr>
          <a:xfrm>
            <a:off x="-4283" y="194146"/>
            <a:ext cx="3001483" cy="6070421"/>
          </a:xfrm>
          <a:prstGeom prst="rect">
            <a:avLst/>
          </a:prstGeom>
        </p:spPr>
      </p:pic>
    </p:spTree>
    <p:extLst>
      <p:ext uri="{BB962C8B-B14F-4D97-AF65-F5344CB8AC3E}">
        <p14:creationId xmlns:p14="http://schemas.microsoft.com/office/powerpoint/2010/main" val="3691929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5" name="Picture 4" descr="A group of colorful shapes&#10;&#10;Description automatically generated">
            <a:extLst>
              <a:ext uri="{FF2B5EF4-FFF2-40B4-BE49-F238E27FC236}">
                <a16:creationId xmlns:a16="http://schemas.microsoft.com/office/drawing/2014/main" id="{A4641E66-81CB-7447-BCC5-1FE747C939D7}"/>
              </a:ext>
            </a:extLst>
          </p:cNvPr>
          <p:cNvPicPr>
            <a:picLocks noChangeAspect="1"/>
          </p:cNvPicPr>
          <p:nvPr userDrawn="1"/>
        </p:nvPicPr>
        <p:blipFill rotWithShape="1">
          <a:blip r:embed="rId2">
            <a:alphaModFix amt="29000"/>
          </a:blip>
          <a:srcRect l="1555" t="105" r="1690" b="-105"/>
          <a:stretch/>
        </p:blipFill>
        <p:spPr>
          <a:xfrm rot="16200000">
            <a:off x="7591852" y="1869648"/>
            <a:ext cx="3104297" cy="6096000"/>
          </a:xfrm>
          <a:prstGeom prst="rect">
            <a:avLst/>
          </a:prstGeom>
        </p:spPr>
      </p:pic>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1" y="299811"/>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6"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8" y="6356350"/>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400" smtClean="0">
                <a:solidFill>
                  <a:schemeClr val="bg1"/>
                </a:solidFill>
              </a:rPr>
              <a:pPr algn="r"/>
              <a:t>‹#›</a:t>
            </a:fld>
            <a:endParaRPr lang="en-US" sz="14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571500" y="990599"/>
            <a:ext cx="11049000" cy="5186363"/>
          </a:xfrm>
        </p:spPr>
        <p:txBody>
          <a:bodyPr lIns="0" tIns="0" rIns="0" bIns="0">
            <a:noAutofit/>
          </a:bodyPr>
          <a:lstStyle>
            <a:lvl1pPr marL="0" indent="0">
              <a:buFontTx/>
              <a:buNone/>
              <a:defRPr sz="2400" b="0">
                <a:solidFill>
                  <a:schemeClr val="accent3"/>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chemeClr val="accent3"/>
                </a:solidFill>
                <a:latin typeface="Corbel" panose="020B0503020204020204" pitchFamily="34" charset="0"/>
              </a:defRPr>
            </a:lvl2pPr>
            <a:lvl3pPr marL="800100" indent="-282575">
              <a:buClr>
                <a:srgbClr val="141D45"/>
              </a:buClr>
              <a:buFont typeface="Arial" panose="020B0604020202020204" pitchFamily="34" charset="0"/>
              <a:buChar char="•"/>
              <a:tabLst/>
              <a:defRPr>
                <a:solidFill>
                  <a:schemeClr val="accent3"/>
                </a:solidFill>
                <a:latin typeface="Corbel" panose="020B0503020204020204" pitchFamily="34" charset="0"/>
              </a:defRPr>
            </a:lvl3pPr>
            <a:lvl4pPr marL="1371600" indent="0">
              <a:buClr>
                <a:srgbClr val="141D45"/>
              </a:buClr>
              <a:buFontTx/>
              <a:buNone/>
              <a:defRPr>
                <a:solidFill>
                  <a:srgbClr val="141D45"/>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5574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descr="A white and green background&#10;&#10;Description automatically generated with medium confidence">
            <a:extLst>
              <a:ext uri="{FF2B5EF4-FFF2-40B4-BE49-F238E27FC236}">
                <a16:creationId xmlns:a16="http://schemas.microsoft.com/office/drawing/2014/main" id="{52D057C7-FB4F-EEB8-C9ED-7A1C4ECE1592}"/>
              </a:ext>
            </a:extLst>
          </p:cNvPr>
          <p:cNvPicPr>
            <a:picLocks noChangeAspect="1"/>
          </p:cNvPicPr>
          <p:nvPr userDrawn="1"/>
        </p:nvPicPr>
        <p:blipFill rotWithShape="1">
          <a:blip r:embed="rId2"/>
          <a:srcRect r="8081"/>
          <a:stretch/>
        </p:blipFill>
        <p:spPr>
          <a:xfrm>
            <a:off x="4925961" y="-2191"/>
            <a:ext cx="7266039" cy="6858000"/>
          </a:xfrm>
          <a:prstGeom prst="rect">
            <a:avLst/>
          </a:prstGeom>
        </p:spPr>
      </p:pic>
      <p:sp>
        <p:nvSpPr>
          <p:cNvPr id="2" name="Title 1"/>
          <p:cNvSpPr>
            <a:spLocks noGrp="1"/>
          </p:cNvSpPr>
          <p:nvPr>
            <p:ph type="title"/>
          </p:nvPr>
        </p:nvSpPr>
        <p:spPr>
          <a:xfrm>
            <a:off x="571499" y="299811"/>
            <a:ext cx="11049001" cy="398804"/>
          </a:xfrm>
        </p:spPr>
        <p:txBody>
          <a:bodyPr lIns="0" tIns="0" rIns="0" bIns="0">
            <a:noAutofit/>
          </a:bodyPr>
          <a:lstStyle>
            <a:lvl1pPr>
              <a:lnSpc>
                <a:spcPct val="100000"/>
              </a:lnSpc>
              <a:defRPr sz="2800" b="1">
                <a:solidFill>
                  <a:srgbClr val="8E9838"/>
                </a:solidFill>
              </a:defRPr>
            </a:lvl1pPr>
          </a:lstStyle>
          <a:p>
            <a:r>
              <a:rPr lang="en-US"/>
              <a:t>Click to edit Master title style</a:t>
            </a:r>
          </a:p>
        </p:txBody>
      </p:sp>
      <p:sp>
        <p:nvSpPr>
          <p:cNvPr id="3" name="Content Placeholder 2"/>
          <p:cNvSpPr>
            <a:spLocks noGrp="1"/>
          </p:cNvSpPr>
          <p:nvPr>
            <p:ph sz="half" idx="1"/>
          </p:nvPr>
        </p:nvSpPr>
        <p:spPr>
          <a:xfrm>
            <a:off x="587632" y="1165225"/>
            <a:ext cx="5270501" cy="4867274"/>
          </a:xfrm>
        </p:spPr>
        <p:txBody>
          <a:bodyPr>
            <a:noAutofit/>
          </a:bodyPr>
          <a:lstStyle>
            <a:lvl1pPr>
              <a:defRPr sz="2400" b="0" i="0">
                <a:solidFill>
                  <a:schemeClr val="accent3"/>
                </a:solidFill>
                <a:latin typeface="Corbel" panose="020B0503020204020204" pitchFamily="34" charset="0"/>
              </a:defRPr>
            </a:lvl1pPr>
            <a:lvl2pPr>
              <a:defRPr sz="2000" b="0" i="0">
                <a:solidFill>
                  <a:schemeClr val="accent3"/>
                </a:solidFill>
                <a:latin typeface="Corbel" panose="020B0503020204020204" pitchFamily="34" charset="0"/>
              </a:defRPr>
            </a:lvl2pPr>
            <a:lvl3pPr>
              <a:defRPr b="0" i="0">
                <a:solidFill>
                  <a:schemeClr val="accent3"/>
                </a:solidFill>
                <a:latin typeface="Corbel" panose="020B0503020204020204" pitchFamily="34" charset="0"/>
              </a:defRPr>
            </a:lvl3pPr>
            <a:lvl4pPr>
              <a:defRPr b="0" i="0">
                <a:latin typeface="Corbel" panose="020B0503020204020204" pitchFamily="34" charset="0"/>
              </a:defRPr>
            </a:lvl4pPr>
            <a:lvl5pPr>
              <a:defRPr b="0" i="0">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
        <p:nvSpPr>
          <p:cNvPr id="5" name="Rectangle 4">
            <a:extLst>
              <a:ext uri="{FF2B5EF4-FFF2-40B4-BE49-F238E27FC236}">
                <a16:creationId xmlns:a16="http://schemas.microsoft.com/office/drawing/2014/main" id="{84847481-6370-2019-045E-396840255A81}"/>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highlight>
                <a:srgbClr val="16A2A7"/>
              </a:highlight>
            </a:endParaRPr>
          </a:p>
        </p:txBody>
      </p:sp>
      <p:sp>
        <p:nvSpPr>
          <p:cNvPr id="6" name="Footer Placeholder 4">
            <a:extLst>
              <a:ext uri="{FF2B5EF4-FFF2-40B4-BE49-F238E27FC236}">
                <a16:creationId xmlns:a16="http://schemas.microsoft.com/office/drawing/2014/main" id="{EBA349E1-93B7-E5D2-8069-636725CDC8DA}"/>
              </a:ext>
            </a:extLst>
          </p:cNvPr>
          <p:cNvSpPr txBox="1">
            <a:spLocks/>
          </p:cNvSpPr>
          <p:nvPr userDrawn="1"/>
        </p:nvSpPr>
        <p:spPr>
          <a:xfrm>
            <a:off x="4048626"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Executive Office of Aging &amp; Independence</a:t>
            </a:r>
          </a:p>
        </p:txBody>
      </p:sp>
      <p:sp>
        <p:nvSpPr>
          <p:cNvPr id="7" name="Slide Number Placeholder 5">
            <a:extLst>
              <a:ext uri="{FF2B5EF4-FFF2-40B4-BE49-F238E27FC236}">
                <a16:creationId xmlns:a16="http://schemas.microsoft.com/office/drawing/2014/main" id="{E481B221-77E5-AA0C-B99E-068E4A8EFE16}"/>
              </a:ext>
            </a:extLst>
          </p:cNvPr>
          <p:cNvSpPr txBox="1">
            <a:spLocks/>
          </p:cNvSpPr>
          <p:nvPr userDrawn="1"/>
        </p:nvSpPr>
        <p:spPr>
          <a:xfrm>
            <a:off x="11167298" y="6356350"/>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400" smtClean="0">
                <a:solidFill>
                  <a:schemeClr val="bg1"/>
                </a:solidFill>
              </a:rPr>
              <a:pPr algn="r"/>
              <a:t>‹#›</a:t>
            </a:fld>
            <a:endParaRPr lang="en-US" sz="1400">
              <a:solidFill>
                <a:schemeClr val="bg1"/>
              </a:solidFill>
            </a:endParaRPr>
          </a:p>
        </p:txBody>
      </p:sp>
      <p:sp>
        <p:nvSpPr>
          <p:cNvPr id="8" name="Content Placeholder 2">
            <a:extLst>
              <a:ext uri="{FF2B5EF4-FFF2-40B4-BE49-F238E27FC236}">
                <a16:creationId xmlns:a16="http://schemas.microsoft.com/office/drawing/2014/main" id="{F40893C9-1D53-ABB3-116B-DF30DA9DEEAE}"/>
              </a:ext>
            </a:extLst>
          </p:cNvPr>
          <p:cNvSpPr>
            <a:spLocks noGrp="1"/>
          </p:cNvSpPr>
          <p:nvPr>
            <p:ph sz="half" idx="10"/>
          </p:nvPr>
        </p:nvSpPr>
        <p:spPr>
          <a:xfrm>
            <a:off x="6366132" y="1165224"/>
            <a:ext cx="5270501" cy="4867275"/>
          </a:xfrm>
        </p:spPr>
        <p:txBody>
          <a:bodyPr>
            <a:noAutofit/>
          </a:bodyPr>
          <a:lstStyle>
            <a:lvl1pPr>
              <a:defRPr sz="2400" b="0" i="0">
                <a:solidFill>
                  <a:schemeClr val="accent3"/>
                </a:solidFill>
                <a:latin typeface="Corbel" panose="020B0503020204020204" pitchFamily="34" charset="0"/>
              </a:defRPr>
            </a:lvl1pPr>
            <a:lvl2pPr>
              <a:defRPr sz="2000" b="0" i="0">
                <a:solidFill>
                  <a:schemeClr val="accent3"/>
                </a:solidFill>
                <a:latin typeface="Corbel" panose="020B0503020204020204" pitchFamily="34" charset="0"/>
              </a:defRPr>
            </a:lvl2pPr>
            <a:lvl3pPr>
              <a:defRPr b="0" i="0">
                <a:solidFill>
                  <a:schemeClr val="accent3"/>
                </a:solidFill>
                <a:latin typeface="Corbel" panose="020B0503020204020204" pitchFamily="34" charset="0"/>
              </a:defRPr>
            </a:lvl3pPr>
            <a:lvl4pPr>
              <a:defRPr b="0" i="0">
                <a:latin typeface="Corbel" panose="020B0503020204020204" pitchFamily="34" charset="0"/>
              </a:defRPr>
            </a:lvl4pPr>
            <a:lvl5pPr>
              <a:defRPr b="0" i="0">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diagram of a pyramid&#10;&#10;Description automatically generated">
            <a:extLst>
              <a:ext uri="{FF2B5EF4-FFF2-40B4-BE49-F238E27FC236}">
                <a16:creationId xmlns:a16="http://schemas.microsoft.com/office/drawing/2014/main" id="{B4331C9F-3581-1999-06FC-65B05C688446}"/>
              </a:ext>
            </a:extLst>
          </p:cNvPr>
          <p:cNvPicPr>
            <a:picLocks noChangeAspect="1"/>
          </p:cNvPicPr>
          <p:nvPr userDrawn="1"/>
        </p:nvPicPr>
        <p:blipFill rotWithShape="1">
          <a:blip r:embed="rId2"/>
          <a:srcRect l="9380" t="3677" r="8426" b="5845"/>
          <a:stretch/>
        </p:blipFill>
        <p:spPr>
          <a:xfrm>
            <a:off x="344384" y="1045219"/>
            <a:ext cx="6085975" cy="5309042"/>
          </a:xfrm>
          <a:prstGeom prst="rect">
            <a:avLst/>
          </a:prstGeom>
        </p:spPr>
      </p:pic>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highlight>
                <a:srgbClr val="16A2A7"/>
              </a:highlight>
            </a:endParaRP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6"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8" y="6356350"/>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400" smtClean="0">
                <a:solidFill>
                  <a:schemeClr val="bg1"/>
                </a:solidFill>
              </a:rPr>
              <a:pPr algn="r"/>
              <a:t>‹#›</a:t>
            </a:fld>
            <a:endParaRPr lang="en-US" sz="1400">
              <a:solidFill>
                <a:schemeClr val="bg1"/>
              </a:solidFill>
            </a:endParaRPr>
          </a:p>
        </p:txBody>
      </p:sp>
      <p:sp>
        <p:nvSpPr>
          <p:cNvPr id="8" name="Text Placeholder 8">
            <a:extLst>
              <a:ext uri="{FF2B5EF4-FFF2-40B4-BE49-F238E27FC236}">
                <a16:creationId xmlns:a16="http://schemas.microsoft.com/office/drawing/2014/main" id="{CE1C7DE5-EF32-6182-70EE-71663BD96BC9}"/>
              </a:ext>
            </a:extLst>
          </p:cNvPr>
          <p:cNvSpPr>
            <a:spLocks noGrp="1"/>
          </p:cNvSpPr>
          <p:nvPr>
            <p:ph type="body" sz="quarter" idx="37"/>
          </p:nvPr>
        </p:nvSpPr>
        <p:spPr>
          <a:xfrm>
            <a:off x="6106026" y="1356833"/>
            <a:ext cx="5535631" cy="4626864"/>
          </a:xfrm>
          <a:prstGeom prst="rect">
            <a:avLst/>
          </a:prstGeom>
        </p:spPr>
        <p:txBody>
          <a:bodyPr lIns="0" tIns="0" rIns="0" bIns="0">
            <a:noAutofit/>
          </a:bodyPr>
          <a:lstStyle>
            <a:lvl1pPr marL="0" indent="0">
              <a:buClr>
                <a:schemeClr val="accent2"/>
              </a:buClr>
              <a:buFont typeface="Arial" panose="020B0604020202020204" pitchFamily="34" charset="0"/>
              <a:buNone/>
              <a:tabLst/>
              <a:defRPr sz="2400" b="0">
                <a:solidFill>
                  <a:schemeClr val="accent3"/>
                </a:solidFill>
                <a:latin typeface="+mn-lt"/>
                <a:cs typeface="Arial" panose="020B0604020202020204" pitchFamily="34" charset="0"/>
              </a:defRPr>
            </a:lvl1pPr>
            <a:lvl2pPr marL="352425" indent="-169863">
              <a:buClr>
                <a:schemeClr val="accent2"/>
              </a:buClr>
              <a:buFont typeface="Arial" panose="020B0604020202020204" pitchFamily="34" charset="0"/>
              <a:buChar char="•"/>
              <a:tabLst/>
              <a:defRPr sz="2000">
                <a:solidFill>
                  <a:schemeClr val="accent3"/>
                </a:solidFill>
                <a:latin typeface="+mn-lt"/>
                <a:cs typeface="Arial" panose="020B0604020202020204" pitchFamily="34" charset="0"/>
              </a:defRPr>
            </a:lvl2pPr>
            <a:lvl3pPr marL="520700" indent="-168275">
              <a:buClr>
                <a:schemeClr val="accent2"/>
              </a:buClr>
              <a:buFont typeface="Arial" panose="020B0604020202020204" pitchFamily="34" charset="0"/>
              <a:buChar char="•"/>
              <a:tabLst/>
              <a:defRPr sz="2000">
                <a:solidFill>
                  <a:schemeClr val="accent3"/>
                </a:solidFill>
                <a:latin typeface="+mn-lt"/>
                <a:cs typeface="Arial" panose="020B0604020202020204" pitchFamily="34" charset="0"/>
              </a:defRPr>
            </a:lvl3pPr>
            <a:lvl4pPr marL="690563" indent="-169863">
              <a:buClr>
                <a:schemeClr val="accent2"/>
              </a:buClr>
              <a:buFont typeface="Arial" panose="020B0604020202020204" pitchFamily="34" charset="0"/>
              <a:buChar char="•"/>
              <a:tabLst/>
              <a:defRPr sz="1400">
                <a:solidFill>
                  <a:schemeClr val="accent3">
                    <a:lumMod val="75000"/>
                  </a:schemeClr>
                </a:solidFill>
                <a:latin typeface="Arial" panose="020B0604020202020204" pitchFamily="34" charset="0"/>
                <a:cs typeface="Arial" panose="020B0604020202020204" pitchFamily="34" charset="0"/>
              </a:defRPr>
            </a:lvl4pPr>
            <a:lvl5pPr marL="860425" indent="-169863">
              <a:buClr>
                <a:schemeClr val="accent2"/>
              </a:buClr>
              <a:buFont typeface="Arial" panose="020B0604020202020204" pitchFamily="34" charset="0"/>
              <a:buChar char="•"/>
              <a:tabLst/>
              <a:defRPr sz="1400">
                <a:solidFill>
                  <a:schemeClr val="accent3">
                    <a:lumMod val="7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44A1BA58-76EC-4896-4191-EE09F1265429}"/>
              </a:ext>
            </a:extLst>
          </p:cNvPr>
          <p:cNvSpPr>
            <a:spLocks noGrp="1"/>
          </p:cNvSpPr>
          <p:nvPr>
            <p:ph type="body" sz="quarter" idx="10" hasCustomPrompt="1"/>
          </p:nvPr>
        </p:nvSpPr>
        <p:spPr>
          <a:xfrm>
            <a:off x="571499" y="321053"/>
            <a:ext cx="11239501" cy="317626"/>
          </a:xfrm>
          <a:prstGeom prst="rect">
            <a:avLst/>
          </a:prstGeom>
        </p:spPr>
        <p:txBody>
          <a:bodyPr lIns="0" tIns="0" rIns="0" bIns="0">
            <a:noAutofit/>
          </a:bodyPr>
          <a:lstStyle>
            <a:lvl1pPr marL="0" indent="0">
              <a:buNone/>
              <a:defRPr sz="2800" b="1">
                <a:solidFill>
                  <a:srgbClr val="8E9838"/>
                </a:solidFill>
                <a:latin typeface="+mj-lt"/>
                <a:cs typeface="Arial" panose="020B0604020202020204" pitchFamily="34" charset="0"/>
              </a:defRPr>
            </a:lvl1pPr>
          </a:lstStyle>
          <a:p>
            <a:pPr lvl="0"/>
            <a:r>
              <a:rPr lang="en-US"/>
              <a:t>Slide Title</a:t>
            </a:r>
          </a:p>
        </p:txBody>
      </p:sp>
    </p:spTree>
    <p:extLst>
      <p:ext uri="{BB962C8B-B14F-4D97-AF65-F5344CB8AC3E}">
        <p14:creationId xmlns:p14="http://schemas.microsoft.com/office/powerpoint/2010/main" val="3465017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descr="A group of colorful shapes&#10;&#10;Description automatically generated">
            <a:extLst>
              <a:ext uri="{FF2B5EF4-FFF2-40B4-BE49-F238E27FC236}">
                <a16:creationId xmlns:a16="http://schemas.microsoft.com/office/drawing/2014/main" id="{87CCB9B6-6388-4E87-56CA-F836410CC0EB}"/>
              </a:ext>
            </a:extLst>
          </p:cNvPr>
          <p:cNvPicPr>
            <a:picLocks noChangeAspect="1"/>
          </p:cNvPicPr>
          <p:nvPr userDrawn="1"/>
        </p:nvPicPr>
        <p:blipFill rotWithShape="1">
          <a:blip r:embed="rId2">
            <a:alphaModFix/>
          </a:blip>
          <a:srcRect l="4959" b="4509"/>
          <a:stretch/>
        </p:blipFill>
        <p:spPr>
          <a:xfrm rot="16200000">
            <a:off x="8901439" y="3631022"/>
            <a:ext cx="1869425" cy="3568697"/>
          </a:xfrm>
          <a:prstGeom prst="rect">
            <a:avLst/>
          </a:prstGeom>
        </p:spPr>
      </p:pic>
      <p:sp>
        <p:nvSpPr>
          <p:cNvPr id="8" name="Rectangle 7">
            <a:extLst>
              <a:ext uri="{FF2B5EF4-FFF2-40B4-BE49-F238E27FC236}">
                <a16:creationId xmlns:a16="http://schemas.microsoft.com/office/drawing/2014/main" id="{7DED0FDC-C39A-91B8-9717-2A844B8E6FF5}"/>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highlight>
                <a:srgbClr val="16A2A7"/>
              </a:highlight>
            </a:endParaRPr>
          </a:p>
        </p:txBody>
      </p:sp>
      <p:sp>
        <p:nvSpPr>
          <p:cNvPr id="9" name="Footer Placeholder 4">
            <a:extLst>
              <a:ext uri="{FF2B5EF4-FFF2-40B4-BE49-F238E27FC236}">
                <a16:creationId xmlns:a16="http://schemas.microsoft.com/office/drawing/2014/main" id="{644201EA-469D-7CB9-217E-A6879F5DAE3A}"/>
              </a:ext>
            </a:extLst>
          </p:cNvPr>
          <p:cNvSpPr txBox="1">
            <a:spLocks/>
          </p:cNvSpPr>
          <p:nvPr userDrawn="1"/>
        </p:nvSpPr>
        <p:spPr>
          <a:xfrm>
            <a:off x="4048626"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CBE0DB18-ECE5-CE47-80A8-C088176BF4DF}"/>
              </a:ext>
            </a:extLst>
          </p:cNvPr>
          <p:cNvSpPr txBox="1">
            <a:spLocks/>
          </p:cNvSpPr>
          <p:nvPr userDrawn="1"/>
        </p:nvSpPr>
        <p:spPr>
          <a:xfrm>
            <a:off x="11167298" y="6356350"/>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400" smtClean="0">
                <a:solidFill>
                  <a:schemeClr val="bg1"/>
                </a:solidFill>
              </a:rPr>
              <a:pPr algn="r"/>
              <a:t>‹#›</a:t>
            </a:fld>
            <a:endParaRPr lang="en-US" sz="1400">
              <a:solidFill>
                <a:schemeClr val="bg1"/>
              </a:solidFill>
            </a:endParaRPr>
          </a:p>
        </p:txBody>
      </p:sp>
      <p:sp>
        <p:nvSpPr>
          <p:cNvPr id="17" name="Title 1">
            <a:extLst>
              <a:ext uri="{FF2B5EF4-FFF2-40B4-BE49-F238E27FC236}">
                <a16:creationId xmlns:a16="http://schemas.microsoft.com/office/drawing/2014/main" id="{14E01E41-0514-3550-A7ED-5C7655E22C1C}"/>
              </a:ext>
            </a:extLst>
          </p:cNvPr>
          <p:cNvSpPr>
            <a:spLocks noGrp="1"/>
          </p:cNvSpPr>
          <p:nvPr>
            <p:ph type="title" hasCustomPrompt="1"/>
          </p:nvPr>
        </p:nvSpPr>
        <p:spPr>
          <a:xfrm>
            <a:off x="587633" y="2577644"/>
            <a:ext cx="11049000" cy="1423311"/>
          </a:xfrm>
        </p:spPr>
        <p:txBody>
          <a:bodyPr lIns="0" tIns="0" rIns="0" bIns="0">
            <a:noAutofit/>
          </a:bodyPr>
          <a:lstStyle>
            <a:lvl1pPr algn="ctr">
              <a:defRPr b="1" i="0">
                <a:solidFill>
                  <a:srgbClr val="8E9838"/>
                </a:solidFill>
                <a:latin typeface="Corbel" panose="020B0503020204020204" pitchFamily="34" charset="0"/>
              </a:defRPr>
            </a:lvl1pPr>
          </a:lstStyle>
          <a:p>
            <a:r>
              <a:rPr lang="en-US"/>
              <a:t>Click to edit Divider Page</a:t>
            </a:r>
          </a:p>
        </p:txBody>
      </p:sp>
    </p:spTree>
    <p:extLst>
      <p:ext uri="{BB962C8B-B14F-4D97-AF65-F5344CB8AC3E}">
        <p14:creationId xmlns:p14="http://schemas.microsoft.com/office/powerpoint/2010/main" val="1521863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65D177-50F8-6261-FFA3-2B2A79778030}"/>
              </a:ext>
            </a:extLst>
          </p:cNvPr>
          <p:cNvSpPr/>
          <p:nvPr userDrawn="1"/>
        </p:nvSpPr>
        <p:spPr>
          <a:xfrm>
            <a:off x="-1" y="0"/>
            <a:ext cx="12192000" cy="6858000"/>
          </a:xfrm>
          <a:prstGeom prst="rect">
            <a:avLst/>
          </a:prstGeom>
          <a:solidFill>
            <a:srgbClr val="141D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2EB62D-90CA-03AA-C06F-022E6488E01C}"/>
              </a:ext>
            </a:extLst>
          </p:cNvPr>
          <p:cNvSpPr txBox="1"/>
          <p:nvPr userDrawn="1"/>
        </p:nvSpPr>
        <p:spPr>
          <a:xfrm>
            <a:off x="4403559" y="2115650"/>
            <a:ext cx="7216942" cy="1015663"/>
          </a:xfrm>
          <a:prstGeom prst="rect">
            <a:avLst/>
          </a:prstGeom>
          <a:noFill/>
        </p:spPr>
        <p:txBody>
          <a:bodyPr wrap="square">
            <a:noAutofit/>
          </a:bodyPr>
          <a:lstStyle/>
          <a:p>
            <a:pPr algn="l"/>
            <a:r>
              <a:rPr lang="en-US" sz="6000" b="1" i="0">
                <a:solidFill>
                  <a:srgbClr val="85BC41"/>
                </a:solidFill>
                <a:latin typeface="+mj-lt"/>
              </a:rPr>
              <a:t>THANK YOU!</a:t>
            </a:r>
          </a:p>
        </p:txBody>
      </p:sp>
      <p:pic>
        <p:nvPicPr>
          <p:cNvPr id="18" name="Picture 17" descr="A group of colorful shapes&#10;&#10;Description automatically generated">
            <a:extLst>
              <a:ext uri="{FF2B5EF4-FFF2-40B4-BE49-F238E27FC236}">
                <a16:creationId xmlns:a16="http://schemas.microsoft.com/office/drawing/2014/main" id="{32FB901D-DACE-040E-E0FF-B50EFD1F0747}"/>
              </a:ext>
            </a:extLst>
          </p:cNvPr>
          <p:cNvPicPr>
            <a:picLocks noChangeAspect="1"/>
          </p:cNvPicPr>
          <p:nvPr userDrawn="1"/>
        </p:nvPicPr>
        <p:blipFill rotWithShape="1">
          <a:blip r:embed="rId2"/>
          <a:srcRect l="4959" b="4509"/>
          <a:stretch/>
        </p:blipFill>
        <p:spPr>
          <a:xfrm>
            <a:off x="-2" y="-11676"/>
            <a:ext cx="3598607" cy="6869676"/>
          </a:xfrm>
          <a:prstGeom prst="rect">
            <a:avLst/>
          </a:prstGeom>
        </p:spPr>
      </p:pic>
      <p:sp>
        <p:nvSpPr>
          <p:cNvPr id="21" name="Content Placeholder 3">
            <a:extLst>
              <a:ext uri="{FF2B5EF4-FFF2-40B4-BE49-F238E27FC236}">
                <a16:creationId xmlns:a16="http://schemas.microsoft.com/office/drawing/2014/main" id="{E6EAEBF2-DC73-F9E8-A089-79497A25FB69}"/>
              </a:ext>
            </a:extLst>
          </p:cNvPr>
          <p:cNvSpPr>
            <a:spLocks noGrp="1"/>
          </p:cNvSpPr>
          <p:nvPr>
            <p:ph sz="half" idx="2"/>
          </p:nvPr>
        </p:nvSpPr>
        <p:spPr>
          <a:xfrm>
            <a:off x="4403558" y="3548888"/>
            <a:ext cx="7216942" cy="2775712"/>
          </a:xfrm>
        </p:spPr>
        <p:txBody>
          <a:bodyPr>
            <a:noAutofit/>
          </a:bodyPr>
          <a:lstStyle>
            <a:lvl1pPr marL="0" indent="0">
              <a:buFontTx/>
              <a:buNone/>
              <a:defRPr>
                <a:solidFill>
                  <a:schemeClr val="bg1"/>
                </a:solidFill>
                <a:latin typeface="Corbel" panose="020B0503020204020204" pitchFamily="34" charset="0"/>
              </a:defRPr>
            </a:lvl1pPr>
            <a:lvl2pPr>
              <a:defRPr>
                <a:solidFill>
                  <a:srgbClr val="141D45"/>
                </a:solidFill>
                <a:latin typeface="Corbel" panose="020B0503020204020204" pitchFamily="34" charset="0"/>
              </a:defRPr>
            </a:lvl2pPr>
            <a:lvl3pPr>
              <a:defRPr>
                <a:solidFill>
                  <a:srgbClr val="141D45"/>
                </a:solidFill>
                <a:latin typeface="Corbel" panose="020B0503020204020204" pitchFamily="34" charset="0"/>
              </a:defRPr>
            </a:lvl3pPr>
            <a:lvl4pPr>
              <a:defRPr>
                <a:solidFill>
                  <a:srgbClr val="141D45"/>
                </a:solidFill>
                <a:latin typeface="Corbel" panose="020B0503020204020204" pitchFamily="34" charset="0"/>
              </a:defRPr>
            </a:lvl4pPr>
            <a:lvl5pPr>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0268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12EB62D-90CA-03AA-C06F-022E6488E01C}"/>
              </a:ext>
            </a:extLst>
          </p:cNvPr>
          <p:cNvSpPr txBox="1"/>
          <p:nvPr userDrawn="1"/>
        </p:nvSpPr>
        <p:spPr>
          <a:xfrm>
            <a:off x="4403559" y="2115650"/>
            <a:ext cx="7216942" cy="1015663"/>
          </a:xfrm>
          <a:prstGeom prst="rect">
            <a:avLst/>
          </a:prstGeom>
          <a:noFill/>
        </p:spPr>
        <p:txBody>
          <a:bodyPr wrap="square">
            <a:noAutofit/>
          </a:bodyPr>
          <a:lstStyle/>
          <a:p>
            <a:pPr algn="l"/>
            <a:r>
              <a:rPr lang="en-US" sz="6000" b="1" i="0">
                <a:solidFill>
                  <a:srgbClr val="8E9838"/>
                </a:solidFill>
                <a:latin typeface="+mj-lt"/>
              </a:rPr>
              <a:t>THANK YOU!</a:t>
            </a:r>
          </a:p>
        </p:txBody>
      </p:sp>
      <p:pic>
        <p:nvPicPr>
          <p:cNvPr id="18" name="Picture 17" descr="A group of colorful shapes&#10;&#10;Description automatically generated">
            <a:extLst>
              <a:ext uri="{FF2B5EF4-FFF2-40B4-BE49-F238E27FC236}">
                <a16:creationId xmlns:a16="http://schemas.microsoft.com/office/drawing/2014/main" id="{32FB901D-DACE-040E-E0FF-B50EFD1F0747}"/>
              </a:ext>
            </a:extLst>
          </p:cNvPr>
          <p:cNvPicPr>
            <a:picLocks noChangeAspect="1"/>
          </p:cNvPicPr>
          <p:nvPr userDrawn="1"/>
        </p:nvPicPr>
        <p:blipFill rotWithShape="1">
          <a:blip r:embed="rId2"/>
          <a:srcRect l="4959" b="4509"/>
          <a:stretch/>
        </p:blipFill>
        <p:spPr>
          <a:xfrm>
            <a:off x="-2" y="-11676"/>
            <a:ext cx="3598607" cy="6869676"/>
          </a:xfrm>
          <a:prstGeom prst="rect">
            <a:avLst/>
          </a:prstGeom>
        </p:spPr>
      </p:pic>
      <p:sp>
        <p:nvSpPr>
          <p:cNvPr id="21" name="Content Placeholder 3">
            <a:extLst>
              <a:ext uri="{FF2B5EF4-FFF2-40B4-BE49-F238E27FC236}">
                <a16:creationId xmlns:a16="http://schemas.microsoft.com/office/drawing/2014/main" id="{E6EAEBF2-DC73-F9E8-A089-79497A25FB69}"/>
              </a:ext>
            </a:extLst>
          </p:cNvPr>
          <p:cNvSpPr>
            <a:spLocks noGrp="1"/>
          </p:cNvSpPr>
          <p:nvPr>
            <p:ph sz="half" idx="2"/>
          </p:nvPr>
        </p:nvSpPr>
        <p:spPr>
          <a:xfrm>
            <a:off x="4403558" y="3548888"/>
            <a:ext cx="7216942" cy="2775712"/>
          </a:xfrm>
        </p:spPr>
        <p:txBody>
          <a:bodyPr>
            <a:noAutofit/>
          </a:bodyPr>
          <a:lstStyle>
            <a:lvl1pPr marL="0" indent="0">
              <a:buFontTx/>
              <a:buNone/>
              <a:defRPr>
                <a:solidFill>
                  <a:schemeClr val="bg1"/>
                </a:solidFill>
                <a:latin typeface="Corbel" panose="020B0503020204020204" pitchFamily="34" charset="0"/>
              </a:defRPr>
            </a:lvl1pPr>
            <a:lvl2pPr>
              <a:defRPr>
                <a:solidFill>
                  <a:schemeClr val="accent3"/>
                </a:solidFill>
                <a:latin typeface="Corbel" panose="020B0503020204020204" pitchFamily="34" charset="0"/>
              </a:defRPr>
            </a:lvl2pPr>
            <a:lvl3pPr>
              <a:defRPr>
                <a:solidFill>
                  <a:schemeClr val="accent3"/>
                </a:solidFill>
                <a:latin typeface="Corbel" panose="020B0503020204020204" pitchFamily="34" charset="0"/>
              </a:defRPr>
            </a:lvl3pPr>
            <a:lvl4pPr>
              <a:defRPr>
                <a:solidFill>
                  <a:schemeClr val="accent3"/>
                </a:solidFill>
                <a:latin typeface="Corbel" panose="020B0503020204020204" pitchFamily="34" charset="0"/>
              </a:defRPr>
            </a:lvl4pPr>
            <a:lvl5pPr>
              <a:defRPr>
                <a:solidFill>
                  <a:schemeClr val="accent3"/>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3564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51F893F-BD40-3C51-B35F-0A43113FAF18}"/>
              </a:ext>
            </a:extLst>
          </p:cNvPr>
          <p:cNvSpPr/>
          <p:nvPr userDrawn="1"/>
        </p:nvSpPr>
        <p:spPr>
          <a:xfrm>
            <a:off x="0" y="5638800"/>
            <a:ext cx="12192000" cy="1219199"/>
          </a:xfrm>
          <a:prstGeom prst="rect">
            <a:avLst/>
          </a:prstGeom>
          <a:solidFill>
            <a:srgbClr val="E0EE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A1FC7F2-8A25-05C9-3E96-7B9E60787837}"/>
              </a:ext>
            </a:extLst>
          </p:cNvPr>
          <p:cNvSpPr txBox="1"/>
          <p:nvPr userDrawn="1"/>
        </p:nvSpPr>
        <p:spPr>
          <a:xfrm>
            <a:off x="5524500" y="3642141"/>
            <a:ext cx="5156199" cy="692497"/>
          </a:xfrm>
          <a:prstGeom prst="rect">
            <a:avLst/>
          </a:prstGeom>
          <a:noFill/>
        </p:spPr>
        <p:txBody>
          <a:bodyPr wrap="square" rtlCol="0">
            <a:spAutoFit/>
          </a:bodyPr>
          <a:lstStyle/>
          <a:p>
            <a:r>
              <a:rPr lang="en-US" sz="3900">
                <a:solidFill>
                  <a:srgbClr val="8E9838"/>
                </a:solidFill>
              </a:rPr>
              <a:t>Your Partners in Aging.</a:t>
            </a:r>
          </a:p>
        </p:txBody>
      </p:sp>
      <p:pic>
        <p:nvPicPr>
          <p:cNvPr id="4" name="Picture 3" descr="A black background with blue and yellow text&#10;&#10;Description automatically generated">
            <a:extLst>
              <a:ext uri="{FF2B5EF4-FFF2-40B4-BE49-F238E27FC236}">
                <a16:creationId xmlns:a16="http://schemas.microsoft.com/office/drawing/2014/main" id="{271EDE4B-C565-C57D-75AE-53599D501EB4}"/>
              </a:ext>
            </a:extLst>
          </p:cNvPr>
          <p:cNvPicPr>
            <a:picLocks noChangeAspect="1"/>
          </p:cNvPicPr>
          <p:nvPr userDrawn="1"/>
        </p:nvPicPr>
        <p:blipFill>
          <a:blip r:embed="rId2"/>
          <a:stretch>
            <a:fillRect/>
          </a:stretch>
        </p:blipFill>
        <p:spPr>
          <a:xfrm>
            <a:off x="2032653" y="1572777"/>
            <a:ext cx="8788603" cy="2480546"/>
          </a:xfrm>
          <a:prstGeom prst="rect">
            <a:avLst/>
          </a:prstGeom>
        </p:spPr>
      </p:pic>
    </p:spTree>
    <p:extLst>
      <p:ext uri="{BB962C8B-B14F-4D97-AF65-F5344CB8AC3E}">
        <p14:creationId xmlns:p14="http://schemas.microsoft.com/office/powerpoint/2010/main" val="763551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B44C5-0AD8-968B-3D46-4963EAB29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DC7ABC-50AE-A24B-FD20-F58832E771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A01E5D-3F94-E011-E1F3-0AA241BCDBBE}"/>
              </a:ext>
            </a:extLst>
          </p:cNvPr>
          <p:cNvSpPr>
            <a:spLocks noGrp="1"/>
          </p:cNvSpPr>
          <p:nvPr>
            <p:ph type="dt" sz="half" idx="10"/>
          </p:nvPr>
        </p:nvSpPr>
        <p:spPr/>
        <p:txBody>
          <a:bodyPr/>
          <a:lstStyle/>
          <a:p>
            <a:fld id="{D10CBF3F-CF38-4D2D-8F5A-666356918FB6}" type="datetimeFigureOut">
              <a:rPr lang="en-US" smtClean="0"/>
              <a:t>6/25/2026</a:t>
            </a:fld>
            <a:endParaRPr lang="en-US"/>
          </a:p>
        </p:txBody>
      </p:sp>
      <p:sp>
        <p:nvSpPr>
          <p:cNvPr id="5" name="Footer Placeholder 4">
            <a:extLst>
              <a:ext uri="{FF2B5EF4-FFF2-40B4-BE49-F238E27FC236}">
                <a16:creationId xmlns:a16="http://schemas.microsoft.com/office/drawing/2014/main" id="{60F63398-4D9B-85D7-305A-7C43E00E7E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0E46D-18A2-7B6E-7CCA-BF1A2DAB9AB4}"/>
              </a:ext>
            </a:extLst>
          </p:cNvPr>
          <p:cNvSpPr>
            <a:spLocks noGrp="1"/>
          </p:cNvSpPr>
          <p:nvPr>
            <p:ph type="sldNum" sz="quarter" idx="12"/>
          </p:nvPr>
        </p:nvSpPr>
        <p:spPr/>
        <p:txBody>
          <a:bodyPr/>
          <a:lstStyle/>
          <a:p>
            <a:fld id="{B68B43DF-9D53-48AB-A99B-4162CDDF588F}" type="slidenum">
              <a:rPr lang="en-US" smtClean="0"/>
              <a:t>‹#›</a:t>
            </a:fld>
            <a:endParaRPr lang="en-US"/>
          </a:p>
        </p:txBody>
      </p:sp>
    </p:spTree>
    <p:extLst>
      <p:ext uri="{BB962C8B-B14F-4D97-AF65-F5344CB8AC3E}">
        <p14:creationId xmlns:p14="http://schemas.microsoft.com/office/powerpoint/2010/main" val="2582794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BD411C-3DE7-0E9F-611B-568A721308DE}"/>
              </a:ext>
            </a:extLst>
          </p:cNvPr>
          <p:cNvSpPr/>
          <p:nvPr userDrawn="1"/>
        </p:nvSpPr>
        <p:spPr>
          <a:xfrm>
            <a:off x="0" y="5197475"/>
            <a:ext cx="12192000" cy="1660525"/>
          </a:xfrm>
          <a:prstGeom prst="rect">
            <a:avLst/>
          </a:prstGeom>
          <a:solidFill>
            <a:srgbClr val="E0E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E30364-5F37-2BE0-6672-B454C7AA9C30}"/>
              </a:ext>
            </a:extLst>
          </p:cNvPr>
          <p:cNvSpPr/>
          <p:nvPr userDrawn="1"/>
        </p:nvSpPr>
        <p:spPr>
          <a:xfrm>
            <a:off x="0" y="0"/>
            <a:ext cx="12192000" cy="5197475"/>
          </a:xfrm>
          <a:prstGeom prst="rect">
            <a:avLst/>
          </a:prstGeom>
          <a:solidFill>
            <a:srgbClr val="141D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2366D488-2335-BEB6-03A9-8E5ECEEF9739}"/>
              </a:ext>
            </a:extLst>
          </p:cNvPr>
          <p:cNvSpPr>
            <a:spLocks noGrp="1"/>
          </p:cNvSpPr>
          <p:nvPr>
            <p:ph type="title"/>
          </p:nvPr>
        </p:nvSpPr>
        <p:spPr>
          <a:xfrm>
            <a:off x="571500" y="2412544"/>
            <a:ext cx="11049000" cy="1423311"/>
          </a:xfrm>
        </p:spPr>
        <p:txBody>
          <a:bodyPr lIns="0" tIns="0" rIns="0" bIns="0">
            <a:noAutofit/>
          </a:bodyPr>
          <a:lstStyle>
            <a:lvl1pPr algn="ctr">
              <a:defRPr b="1" i="0">
                <a:solidFill>
                  <a:srgbClr val="85BC41"/>
                </a:solidFill>
                <a:latin typeface="Corbel" panose="020B0503020204020204" pitchFamily="34" charset="0"/>
              </a:defRPr>
            </a:lvl1pPr>
          </a:lstStyle>
          <a:p>
            <a:r>
              <a:rPr lang="en-US"/>
              <a:t>Click to edit Master title style</a:t>
            </a:r>
          </a:p>
        </p:txBody>
      </p:sp>
      <p:sp>
        <p:nvSpPr>
          <p:cNvPr id="8" name="TextBox 7">
            <a:extLst>
              <a:ext uri="{FF2B5EF4-FFF2-40B4-BE49-F238E27FC236}">
                <a16:creationId xmlns:a16="http://schemas.microsoft.com/office/drawing/2014/main" id="{58E00CAD-F0CE-D049-9EB4-E3AF61B69FF8}"/>
              </a:ext>
            </a:extLst>
          </p:cNvPr>
          <p:cNvSpPr txBox="1"/>
          <p:nvPr userDrawn="1"/>
        </p:nvSpPr>
        <p:spPr>
          <a:xfrm>
            <a:off x="6096000" y="5479147"/>
            <a:ext cx="5524500" cy="646331"/>
          </a:xfrm>
          <a:prstGeom prst="rect">
            <a:avLst/>
          </a:prstGeom>
          <a:noFill/>
        </p:spPr>
        <p:txBody>
          <a:bodyPr wrap="square" rtlCol="0">
            <a:spAutoFit/>
          </a:bodyPr>
          <a:lstStyle/>
          <a:p>
            <a:r>
              <a:rPr lang="en-US" sz="3600">
                <a:solidFill>
                  <a:srgbClr val="16A2A7"/>
                </a:solidFill>
              </a:rPr>
              <a:t>Your Partners in Aging.</a:t>
            </a:r>
          </a:p>
        </p:txBody>
      </p:sp>
      <p:pic>
        <p:nvPicPr>
          <p:cNvPr id="11" name="Picture 10" descr="A black and white logo&#10;&#10;Description automatically generated">
            <a:extLst>
              <a:ext uri="{FF2B5EF4-FFF2-40B4-BE49-F238E27FC236}">
                <a16:creationId xmlns:a16="http://schemas.microsoft.com/office/drawing/2014/main" id="{5F4CCF5E-0876-CB20-062F-2A6D80991BE9}"/>
              </a:ext>
            </a:extLst>
          </p:cNvPr>
          <p:cNvPicPr>
            <a:picLocks noChangeAspect="1"/>
          </p:cNvPicPr>
          <p:nvPr userDrawn="1"/>
        </p:nvPicPr>
        <p:blipFill>
          <a:blip r:embed="rId2"/>
          <a:stretch>
            <a:fillRect/>
          </a:stretch>
        </p:blipFill>
        <p:spPr>
          <a:xfrm>
            <a:off x="596899" y="139416"/>
            <a:ext cx="4165601" cy="1619956"/>
          </a:xfrm>
          <a:prstGeom prst="rect">
            <a:avLst/>
          </a:prstGeom>
        </p:spPr>
      </p:pic>
      <p:sp>
        <p:nvSpPr>
          <p:cNvPr id="5" name="Date Placeholder 3">
            <a:extLst>
              <a:ext uri="{FF2B5EF4-FFF2-40B4-BE49-F238E27FC236}">
                <a16:creationId xmlns:a16="http://schemas.microsoft.com/office/drawing/2014/main" id="{21C1A86E-DFD5-D138-2507-D6242C14F582}"/>
              </a:ext>
            </a:extLst>
          </p:cNvPr>
          <p:cNvSpPr>
            <a:spLocks noGrp="1"/>
          </p:cNvSpPr>
          <p:nvPr>
            <p:ph type="dt" sz="half" idx="2"/>
          </p:nvPr>
        </p:nvSpPr>
        <p:spPr>
          <a:xfrm flipH="1">
            <a:off x="6127750" y="6338432"/>
            <a:ext cx="2717800" cy="365125"/>
          </a:xfrm>
          <a:prstGeom prst="rect">
            <a:avLst/>
          </a:prstGeom>
        </p:spPr>
        <p:txBody>
          <a:bodyPr vert="horz" lIns="91440" tIns="45720" rIns="91440" bIns="45720" rtlCol="0" anchor="ctr"/>
          <a:lstStyle>
            <a:lvl1pPr algn="l">
              <a:defRPr sz="1400" b="1" i="0">
                <a:solidFill>
                  <a:srgbClr val="141D45"/>
                </a:solidFill>
                <a:latin typeface="Corbel" panose="020B0503020204020204" pitchFamily="34" charset="0"/>
              </a:defRPr>
            </a:lvl1pPr>
          </a:lstStyle>
          <a:p>
            <a:r>
              <a:rPr lang="en-US"/>
              <a:t>Date</a:t>
            </a:r>
          </a:p>
        </p:txBody>
      </p:sp>
    </p:spTree>
    <p:extLst>
      <p:ext uri="{BB962C8B-B14F-4D97-AF65-F5344CB8AC3E}">
        <p14:creationId xmlns:p14="http://schemas.microsoft.com/office/powerpoint/2010/main" val="1255916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BD411C-3DE7-0E9F-611B-568A721308DE}"/>
              </a:ext>
            </a:extLst>
          </p:cNvPr>
          <p:cNvSpPr/>
          <p:nvPr userDrawn="1"/>
        </p:nvSpPr>
        <p:spPr>
          <a:xfrm>
            <a:off x="0" y="5197475"/>
            <a:ext cx="12192000" cy="1660525"/>
          </a:xfrm>
          <a:prstGeom prst="rect">
            <a:avLst/>
          </a:prstGeom>
          <a:solidFill>
            <a:srgbClr val="E0EE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2366D488-2335-BEB6-03A9-8E5ECEEF9739}"/>
              </a:ext>
            </a:extLst>
          </p:cNvPr>
          <p:cNvSpPr>
            <a:spLocks noGrp="1"/>
          </p:cNvSpPr>
          <p:nvPr>
            <p:ph type="title"/>
          </p:nvPr>
        </p:nvSpPr>
        <p:spPr>
          <a:xfrm>
            <a:off x="571500" y="2412544"/>
            <a:ext cx="11049000" cy="1423311"/>
          </a:xfrm>
        </p:spPr>
        <p:txBody>
          <a:bodyPr lIns="0" tIns="0" rIns="0" bIns="0">
            <a:noAutofit/>
          </a:bodyPr>
          <a:lstStyle>
            <a:lvl1pPr algn="ctr">
              <a:defRPr b="1" i="0">
                <a:solidFill>
                  <a:srgbClr val="8E9838"/>
                </a:solidFill>
                <a:latin typeface="Corbel" panose="020B0503020204020204" pitchFamily="34" charset="0"/>
              </a:defRPr>
            </a:lvl1pPr>
          </a:lstStyle>
          <a:p>
            <a:r>
              <a:rPr lang="en-US"/>
              <a:t>Click to edit Master title style</a:t>
            </a:r>
          </a:p>
        </p:txBody>
      </p:sp>
      <p:sp>
        <p:nvSpPr>
          <p:cNvPr id="8" name="TextBox 7">
            <a:extLst>
              <a:ext uri="{FF2B5EF4-FFF2-40B4-BE49-F238E27FC236}">
                <a16:creationId xmlns:a16="http://schemas.microsoft.com/office/drawing/2014/main" id="{58E00CAD-F0CE-D049-9EB4-E3AF61B69FF8}"/>
              </a:ext>
            </a:extLst>
          </p:cNvPr>
          <p:cNvSpPr txBox="1"/>
          <p:nvPr userDrawn="1"/>
        </p:nvSpPr>
        <p:spPr>
          <a:xfrm>
            <a:off x="6096000" y="5479147"/>
            <a:ext cx="5524500" cy="646331"/>
          </a:xfrm>
          <a:prstGeom prst="rect">
            <a:avLst/>
          </a:prstGeom>
          <a:noFill/>
        </p:spPr>
        <p:txBody>
          <a:bodyPr wrap="square" rtlCol="0">
            <a:spAutoFit/>
          </a:bodyPr>
          <a:lstStyle/>
          <a:p>
            <a:r>
              <a:rPr lang="en-US" sz="3600">
                <a:solidFill>
                  <a:srgbClr val="16A2A7"/>
                </a:solidFill>
              </a:rPr>
              <a:t>Your Partners in Aging.</a:t>
            </a:r>
          </a:p>
        </p:txBody>
      </p:sp>
      <p:sp>
        <p:nvSpPr>
          <p:cNvPr id="5" name="Date Placeholder 3">
            <a:extLst>
              <a:ext uri="{FF2B5EF4-FFF2-40B4-BE49-F238E27FC236}">
                <a16:creationId xmlns:a16="http://schemas.microsoft.com/office/drawing/2014/main" id="{21C1A86E-DFD5-D138-2507-D6242C14F582}"/>
              </a:ext>
            </a:extLst>
          </p:cNvPr>
          <p:cNvSpPr>
            <a:spLocks noGrp="1"/>
          </p:cNvSpPr>
          <p:nvPr>
            <p:ph type="dt" sz="half" idx="2"/>
          </p:nvPr>
        </p:nvSpPr>
        <p:spPr>
          <a:xfrm flipH="1">
            <a:off x="6127750" y="6338432"/>
            <a:ext cx="2717800" cy="365125"/>
          </a:xfrm>
          <a:prstGeom prst="rect">
            <a:avLst/>
          </a:prstGeom>
        </p:spPr>
        <p:txBody>
          <a:bodyPr vert="horz" lIns="91440" tIns="45720" rIns="91440" bIns="45720" rtlCol="0" anchor="ctr"/>
          <a:lstStyle>
            <a:lvl1pPr algn="l">
              <a:defRPr sz="1400" b="1" i="0">
                <a:solidFill>
                  <a:srgbClr val="141D45"/>
                </a:solidFill>
                <a:latin typeface="Corbel" panose="020B0503020204020204" pitchFamily="34" charset="0"/>
              </a:defRPr>
            </a:lvl1pPr>
          </a:lstStyle>
          <a:p>
            <a:r>
              <a:rPr lang="en-US"/>
              <a:t>Date</a:t>
            </a:r>
          </a:p>
        </p:txBody>
      </p:sp>
      <p:pic>
        <p:nvPicPr>
          <p:cNvPr id="3" name="Picture 2" descr="A black background with blue and yellow text&#10;&#10;Description automatically generated">
            <a:extLst>
              <a:ext uri="{FF2B5EF4-FFF2-40B4-BE49-F238E27FC236}">
                <a16:creationId xmlns:a16="http://schemas.microsoft.com/office/drawing/2014/main" id="{298CD599-9B08-B4B0-9FEA-AEE223F27F61}"/>
              </a:ext>
            </a:extLst>
          </p:cNvPr>
          <p:cNvPicPr>
            <a:picLocks noChangeAspect="1"/>
          </p:cNvPicPr>
          <p:nvPr userDrawn="1"/>
        </p:nvPicPr>
        <p:blipFill>
          <a:blip r:embed="rId2"/>
          <a:stretch>
            <a:fillRect/>
          </a:stretch>
        </p:blipFill>
        <p:spPr>
          <a:xfrm>
            <a:off x="608051" y="361532"/>
            <a:ext cx="4165600" cy="1175723"/>
          </a:xfrm>
          <a:prstGeom prst="rect">
            <a:avLst/>
          </a:prstGeom>
        </p:spPr>
      </p:pic>
    </p:spTree>
    <p:extLst>
      <p:ext uri="{BB962C8B-B14F-4D97-AF65-F5344CB8AC3E}">
        <p14:creationId xmlns:p14="http://schemas.microsoft.com/office/powerpoint/2010/main" val="40000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BD411C-3DE7-0E9F-611B-568A721308DE}"/>
              </a:ext>
            </a:extLst>
          </p:cNvPr>
          <p:cNvSpPr/>
          <p:nvPr userDrawn="1"/>
        </p:nvSpPr>
        <p:spPr>
          <a:xfrm>
            <a:off x="0" y="5850647"/>
            <a:ext cx="12192000" cy="1007353"/>
          </a:xfrm>
          <a:prstGeom prst="rect">
            <a:avLst/>
          </a:prstGeom>
          <a:solidFill>
            <a:srgbClr val="E0E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E30364-5F37-2BE0-6672-B454C7AA9C30}"/>
              </a:ext>
            </a:extLst>
          </p:cNvPr>
          <p:cNvSpPr/>
          <p:nvPr userDrawn="1"/>
        </p:nvSpPr>
        <p:spPr>
          <a:xfrm>
            <a:off x="0" y="0"/>
            <a:ext cx="12192000" cy="5850647"/>
          </a:xfrm>
          <a:prstGeom prst="rect">
            <a:avLst/>
          </a:prstGeom>
          <a:solidFill>
            <a:srgbClr val="141D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2366D488-2335-BEB6-03A9-8E5ECEEF9739}"/>
              </a:ext>
            </a:extLst>
          </p:cNvPr>
          <p:cNvSpPr>
            <a:spLocks noGrp="1"/>
          </p:cNvSpPr>
          <p:nvPr>
            <p:ph type="title"/>
          </p:nvPr>
        </p:nvSpPr>
        <p:spPr>
          <a:xfrm>
            <a:off x="596899" y="2925323"/>
            <a:ext cx="11049000" cy="1423311"/>
          </a:xfrm>
        </p:spPr>
        <p:txBody>
          <a:bodyPr lIns="0" tIns="0" rIns="0" bIns="0">
            <a:noAutofit/>
          </a:bodyPr>
          <a:lstStyle>
            <a:lvl1pPr algn="ctr">
              <a:defRPr b="1" i="0">
                <a:solidFill>
                  <a:srgbClr val="85BC41"/>
                </a:solidFill>
                <a:latin typeface="Corbel" panose="020B0503020204020204" pitchFamily="34" charset="0"/>
              </a:defRPr>
            </a:lvl1pPr>
          </a:lstStyle>
          <a:p>
            <a:r>
              <a:rPr lang="en-US"/>
              <a:t>Click to edit Master title style</a:t>
            </a:r>
          </a:p>
        </p:txBody>
      </p:sp>
      <p:pic>
        <p:nvPicPr>
          <p:cNvPr id="11" name="Picture 10" descr="A black and white logo&#10;&#10;Description automatically generated">
            <a:extLst>
              <a:ext uri="{FF2B5EF4-FFF2-40B4-BE49-F238E27FC236}">
                <a16:creationId xmlns:a16="http://schemas.microsoft.com/office/drawing/2014/main" id="{5F4CCF5E-0876-CB20-062F-2A6D80991BE9}"/>
              </a:ext>
            </a:extLst>
          </p:cNvPr>
          <p:cNvPicPr>
            <a:picLocks noChangeAspect="1"/>
          </p:cNvPicPr>
          <p:nvPr userDrawn="1"/>
        </p:nvPicPr>
        <p:blipFill>
          <a:blip r:embed="rId2"/>
          <a:stretch>
            <a:fillRect/>
          </a:stretch>
        </p:blipFill>
        <p:spPr>
          <a:xfrm>
            <a:off x="596899" y="139416"/>
            <a:ext cx="4165601" cy="1619956"/>
          </a:xfrm>
          <a:prstGeom prst="rect">
            <a:avLst/>
          </a:prstGeom>
        </p:spPr>
      </p:pic>
      <p:sp>
        <p:nvSpPr>
          <p:cNvPr id="5" name="Date Placeholder 3">
            <a:extLst>
              <a:ext uri="{FF2B5EF4-FFF2-40B4-BE49-F238E27FC236}">
                <a16:creationId xmlns:a16="http://schemas.microsoft.com/office/drawing/2014/main" id="{21C1A86E-DFD5-D138-2507-D6242C14F582}"/>
              </a:ext>
            </a:extLst>
          </p:cNvPr>
          <p:cNvSpPr>
            <a:spLocks noGrp="1"/>
          </p:cNvSpPr>
          <p:nvPr>
            <p:ph type="dt" sz="half" idx="2"/>
          </p:nvPr>
        </p:nvSpPr>
        <p:spPr>
          <a:xfrm flipH="1">
            <a:off x="9080500" y="6318250"/>
            <a:ext cx="2540000" cy="365125"/>
          </a:xfrm>
          <a:prstGeom prst="rect">
            <a:avLst/>
          </a:prstGeom>
        </p:spPr>
        <p:txBody>
          <a:bodyPr vert="horz" lIns="91440" tIns="45720" rIns="91440" bIns="45720" rtlCol="0" anchor="ctr"/>
          <a:lstStyle>
            <a:lvl1pPr algn="l">
              <a:defRPr sz="1400" b="1" i="0">
                <a:solidFill>
                  <a:srgbClr val="141D45"/>
                </a:solidFill>
                <a:latin typeface="Corbel" panose="020B0503020204020204" pitchFamily="34" charset="0"/>
              </a:defRPr>
            </a:lvl1pPr>
          </a:lstStyle>
          <a:p>
            <a:r>
              <a:rPr lang="en-US"/>
              <a:t>Date</a:t>
            </a:r>
          </a:p>
        </p:txBody>
      </p:sp>
    </p:spTree>
    <p:extLst>
      <p:ext uri="{BB962C8B-B14F-4D97-AF65-F5344CB8AC3E}">
        <p14:creationId xmlns:p14="http://schemas.microsoft.com/office/powerpoint/2010/main" val="135091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BB2CD7-4745-D22A-CA2C-98DEF7B5EF04}"/>
              </a:ext>
            </a:extLst>
          </p:cNvPr>
          <p:cNvSpPr txBox="1"/>
          <p:nvPr userDrawn="1"/>
        </p:nvSpPr>
        <p:spPr>
          <a:xfrm>
            <a:off x="552496" y="1902911"/>
            <a:ext cx="11915752" cy="3539430"/>
          </a:xfrm>
          <a:prstGeom prst="rect">
            <a:avLst/>
          </a:prstGeom>
          <a:noFill/>
        </p:spPr>
        <p:txBody>
          <a:bodyPr wrap="square">
            <a:spAutoFit/>
          </a:bodyPr>
          <a:lstStyle/>
          <a:p>
            <a:pPr>
              <a:spcBef>
                <a:spcPts val="1400"/>
              </a:spcBef>
            </a:pPr>
            <a:r>
              <a:rPr lang="en-US" sz="2100" b="0" i="0">
                <a:solidFill>
                  <a:srgbClr val="8E9838"/>
                </a:solidFill>
                <a:effectLst/>
                <a:latin typeface="Corbel" panose="020B0503020204020204" pitchFamily="34" charset="0"/>
              </a:rPr>
              <a:t>Partnership</a:t>
            </a:r>
            <a:r>
              <a:rPr lang="en-US" sz="2100" b="0" i="0">
                <a:solidFill>
                  <a:schemeClr val="bg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partnership—we can achieve more together. </a:t>
            </a:r>
          </a:p>
          <a:p>
            <a:pPr>
              <a:spcBef>
                <a:spcPts val="1400"/>
              </a:spcBef>
            </a:pPr>
            <a:r>
              <a:rPr lang="en-US" sz="2100" b="0" i="0">
                <a:solidFill>
                  <a:srgbClr val="8E9838"/>
                </a:solidFill>
                <a:effectLst/>
                <a:latin typeface="Corbel" panose="020B0503020204020204" pitchFamily="34" charset="0"/>
              </a:rPr>
              <a:t>Inclusion </a:t>
            </a:r>
            <a:r>
              <a:rPr lang="en-US" sz="2100" b="0" i="0">
                <a:solidFill>
                  <a:srgbClr val="85BC4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inclusion—diversity strengthens our state and ourselves. </a:t>
            </a:r>
          </a:p>
          <a:p>
            <a:pPr>
              <a:spcBef>
                <a:spcPts val="1400"/>
              </a:spcBef>
            </a:pPr>
            <a:r>
              <a:rPr lang="en-US" sz="2100" b="0" i="0">
                <a:solidFill>
                  <a:srgbClr val="8E9838"/>
                </a:solidFill>
                <a:effectLst/>
                <a:latin typeface="Corbel" panose="020B0503020204020204" pitchFamily="34" charset="0"/>
              </a:rPr>
              <a:t>Justice</a:t>
            </a:r>
            <a:r>
              <a:rPr lang="en-US" sz="2100" b="0" i="0">
                <a:solidFill>
                  <a:schemeClr val="bg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justice—combatting ageism is core to our work. </a:t>
            </a:r>
          </a:p>
          <a:p>
            <a:pPr>
              <a:spcBef>
                <a:spcPts val="1400"/>
              </a:spcBef>
            </a:pPr>
            <a:r>
              <a:rPr lang="en-US" sz="2100" b="0" i="0">
                <a:solidFill>
                  <a:srgbClr val="8E9838"/>
                </a:solidFill>
                <a:effectLst/>
                <a:latin typeface="Corbel" panose="020B0503020204020204" pitchFamily="34" charset="0"/>
              </a:rPr>
              <a:t>Humanity</a:t>
            </a:r>
            <a:r>
              <a:rPr lang="en-US" sz="2100" b="0" i="0">
                <a:solidFill>
                  <a:schemeClr val="bg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humanity—caring for each other is why we are here. </a:t>
            </a:r>
          </a:p>
          <a:p>
            <a:pPr>
              <a:spcBef>
                <a:spcPts val="1400"/>
              </a:spcBef>
            </a:pPr>
            <a:r>
              <a:rPr lang="en-US" sz="2100" b="0" i="0">
                <a:solidFill>
                  <a:srgbClr val="8E9838"/>
                </a:solidFill>
                <a:effectLst/>
                <a:latin typeface="Corbel" panose="020B0503020204020204" pitchFamily="34" charset="0"/>
              </a:rPr>
              <a:t>Community</a:t>
            </a:r>
            <a:r>
              <a:rPr lang="en-US" sz="2100" b="0" i="0">
                <a:solidFill>
                  <a:schemeClr val="bg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community—it supports and sustains us. </a:t>
            </a:r>
          </a:p>
          <a:p>
            <a:pPr>
              <a:spcBef>
                <a:spcPts val="1400"/>
              </a:spcBef>
            </a:pPr>
            <a:r>
              <a:rPr lang="en-US" sz="2100" b="0" i="0">
                <a:solidFill>
                  <a:srgbClr val="8E9838"/>
                </a:solidFill>
                <a:effectLst/>
                <a:latin typeface="Corbel" panose="020B0503020204020204" pitchFamily="34" charset="0"/>
              </a:rPr>
              <a:t>Connection</a:t>
            </a:r>
            <a:r>
              <a:rPr lang="en-US" sz="2100" b="0" i="0">
                <a:solidFill>
                  <a:schemeClr val="bg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connection—it’s the heart of wellbeing and belonging</a:t>
            </a:r>
            <a:r>
              <a:rPr lang="en-US" sz="2100" b="0" i="0">
                <a:solidFill>
                  <a:schemeClr val="bg1"/>
                </a:solidFill>
                <a:effectLst/>
                <a:latin typeface="Corbel" panose="020B0503020204020204" pitchFamily="34" charset="0"/>
              </a:rPr>
              <a:t>. </a:t>
            </a:r>
          </a:p>
          <a:p>
            <a:pPr>
              <a:spcBef>
                <a:spcPts val="1400"/>
              </a:spcBef>
            </a:pPr>
            <a:r>
              <a:rPr lang="en-US" sz="2100" b="0" i="0">
                <a:solidFill>
                  <a:srgbClr val="8E9838"/>
                </a:solidFill>
                <a:effectLst/>
                <a:latin typeface="Corbel" panose="020B0503020204020204" pitchFamily="34" charset="0"/>
              </a:rPr>
              <a:t>Choice</a:t>
            </a:r>
            <a:r>
              <a:rPr lang="en-US" sz="2100" b="0" i="0">
                <a:solidFill>
                  <a:srgbClr val="85BC4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personal choice—autonomy is the foundation of independence.</a:t>
            </a:r>
            <a:endParaRPr lang="en-US" sz="2200" b="0" i="0">
              <a:solidFill>
                <a:srgbClr val="141D45"/>
              </a:solidFill>
              <a:effectLst/>
              <a:latin typeface="Corbel" panose="020B0503020204020204" pitchFamily="34" charset="0"/>
            </a:endParaRPr>
          </a:p>
        </p:txBody>
      </p:sp>
      <p:sp>
        <p:nvSpPr>
          <p:cNvPr id="12" name="TextBox 11">
            <a:extLst>
              <a:ext uri="{FF2B5EF4-FFF2-40B4-BE49-F238E27FC236}">
                <a16:creationId xmlns:a16="http://schemas.microsoft.com/office/drawing/2014/main" id="{8B76BD99-E7FC-E6BF-515E-CA7735B06A13}"/>
              </a:ext>
            </a:extLst>
          </p:cNvPr>
          <p:cNvSpPr txBox="1"/>
          <p:nvPr userDrawn="1"/>
        </p:nvSpPr>
        <p:spPr>
          <a:xfrm>
            <a:off x="552496" y="697114"/>
            <a:ext cx="12191999" cy="769441"/>
          </a:xfrm>
          <a:prstGeom prst="rect">
            <a:avLst/>
          </a:prstGeom>
          <a:noFill/>
        </p:spPr>
        <p:txBody>
          <a:bodyPr wrap="square" rtlCol="0">
            <a:spAutoFit/>
          </a:bodyPr>
          <a:lstStyle/>
          <a:p>
            <a:pPr algn="l"/>
            <a:r>
              <a:rPr lang="en-US" sz="4400" b="1" i="0">
                <a:solidFill>
                  <a:srgbClr val="8E9838"/>
                </a:solidFill>
                <a:latin typeface="Corbel" panose="020B0503020204020204" pitchFamily="34" charset="0"/>
              </a:rPr>
              <a:t>Brand Values</a:t>
            </a:r>
          </a:p>
        </p:txBody>
      </p:sp>
      <p:pic>
        <p:nvPicPr>
          <p:cNvPr id="18" name="Picture 17" descr="A group of colorful shapes&#10;&#10;Description automatically generated">
            <a:extLst>
              <a:ext uri="{FF2B5EF4-FFF2-40B4-BE49-F238E27FC236}">
                <a16:creationId xmlns:a16="http://schemas.microsoft.com/office/drawing/2014/main" id="{9D4D02E7-7EA5-9D14-DC8D-385FC7F5EF85}"/>
              </a:ext>
            </a:extLst>
          </p:cNvPr>
          <p:cNvPicPr>
            <a:picLocks noChangeAspect="1"/>
          </p:cNvPicPr>
          <p:nvPr userDrawn="1"/>
        </p:nvPicPr>
        <p:blipFill rotWithShape="1">
          <a:blip r:embed="rId2"/>
          <a:srcRect l="3245"/>
          <a:stretch/>
        </p:blipFill>
        <p:spPr>
          <a:xfrm rot="10800000">
            <a:off x="9935796" y="598876"/>
            <a:ext cx="2256203" cy="4430573"/>
          </a:xfrm>
          <a:prstGeom prst="rect">
            <a:avLst/>
          </a:prstGeom>
        </p:spPr>
      </p:pic>
      <p:sp>
        <p:nvSpPr>
          <p:cNvPr id="13" name="Slide Number Placeholder 5">
            <a:extLst>
              <a:ext uri="{FF2B5EF4-FFF2-40B4-BE49-F238E27FC236}">
                <a16:creationId xmlns:a16="http://schemas.microsoft.com/office/drawing/2014/main" id="{BED0A400-8B07-B188-E7AF-B46A44639D5D}"/>
              </a:ext>
            </a:extLst>
          </p:cNvPr>
          <p:cNvSpPr txBox="1">
            <a:spLocks/>
          </p:cNvSpPr>
          <p:nvPr userDrawn="1"/>
        </p:nvSpPr>
        <p:spPr>
          <a:xfrm>
            <a:off x="10822329" y="6354502"/>
            <a:ext cx="706056" cy="366974"/>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bg1"/>
              </a:solidFill>
            </a:endParaRPr>
          </a:p>
        </p:txBody>
      </p:sp>
      <p:sp>
        <p:nvSpPr>
          <p:cNvPr id="2" name="Rectangle 1">
            <a:extLst>
              <a:ext uri="{FF2B5EF4-FFF2-40B4-BE49-F238E27FC236}">
                <a16:creationId xmlns:a16="http://schemas.microsoft.com/office/drawing/2014/main" id="{3C8ACB69-5BCF-D149-F72B-D9A0A5C2B601}"/>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91278F"/>
              </a:solidFill>
              <a:highlight>
                <a:srgbClr val="16A2A7"/>
              </a:highlight>
            </a:endParaRPr>
          </a:p>
        </p:txBody>
      </p:sp>
      <p:sp>
        <p:nvSpPr>
          <p:cNvPr id="3" name="Footer Placeholder 4">
            <a:extLst>
              <a:ext uri="{FF2B5EF4-FFF2-40B4-BE49-F238E27FC236}">
                <a16:creationId xmlns:a16="http://schemas.microsoft.com/office/drawing/2014/main" id="{A99849B0-9117-3E47-FC88-07036AF8EB65}"/>
              </a:ext>
            </a:extLst>
          </p:cNvPr>
          <p:cNvSpPr txBox="1">
            <a:spLocks/>
          </p:cNvSpPr>
          <p:nvPr userDrawn="1"/>
        </p:nvSpPr>
        <p:spPr>
          <a:xfrm>
            <a:off x="4048626"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Executive Office of Aging &amp; Independence</a:t>
            </a:r>
          </a:p>
        </p:txBody>
      </p:sp>
      <p:sp>
        <p:nvSpPr>
          <p:cNvPr id="5" name="Slide Number Placeholder 5">
            <a:extLst>
              <a:ext uri="{FF2B5EF4-FFF2-40B4-BE49-F238E27FC236}">
                <a16:creationId xmlns:a16="http://schemas.microsoft.com/office/drawing/2014/main" id="{9044A9CD-D665-A8EB-7D1B-FB3A03F95466}"/>
              </a:ext>
            </a:extLst>
          </p:cNvPr>
          <p:cNvSpPr txBox="1">
            <a:spLocks/>
          </p:cNvSpPr>
          <p:nvPr userDrawn="1"/>
        </p:nvSpPr>
        <p:spPr>
          <a:xfrm>
            <a:off x="11167298" y="6356350"/>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400" smtClean="0">
                <a:solidFill>
                  <a:schemeClr val="bg1"/>
                </a:solidFill>
              </a:rPr>
              <a:pPr algn="r"/>
              <a:t>‹#›</a:t>
            </a:fld>
            <a:endParaRPr lang="en-US">
              <a:solidFill>
                <a:schemeClr val="bg1"/>
              </a:solidFill>
            </a:endParaRPr>
          </a:p>
        </p:txBody>
      </p:sp>
    </p:spTree>
    <p:extLst>
      <p:ext uri="{BB962C8B-B14F-4D97-AF65-F5344CB8AC3E}">
        <p14:creationId xmlns:p14="http://schemas.microsoft.com/office/powerpoint/2010/main" val="26864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5" name="Picture 4" descr="A white and green background&#10;&#10;Description automatically generated with medium confidence">
            <a:extLst>
              <a:ext uri="{FF2B5EF4-FFF2-40B4-BE49-F238E27FC236}">
                <a16:creationId xmlns:a16="http://schemas.microsoft.com/office/drawing/2014/main" id="{A329A832-82C8-59F3-9073-1BD6F357C832}"/>
              </a:ext>
            </a:extLst>
          </p:cNvPr>
          <p:cNvPicPr>
            <a:picLocks noChangeAspect="1"/>
          </p:cNvPicPr>
          <p:nvPr userDrawn="1"/>
        </p:nvPicPr>
        <p:blipFill rotWithShape="1">
          <a:blip r:embed="rId2"/>
          <a:srcRect l="-1" r="-8791"/>
          <a:stretch/>
        </p:blipFill>
        <p:spPr>
          <a:xfrm>
            <a:off x="4034117" y="-1354"/>
            <a:ext cx="8875059" cy="6858000"/>
          </a:xfrm>
          <a:prstGeom prst="rect">
            <a:avLst/>
          </a:prstGeom>
        </p:spPr>
      </p:pic>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1" y="299811"/>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6"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Executive </a:t>
            </a:r>
            <a:r>
              <a:rPr lang="en-US" sz="1400">
                <a:solidFill>
                  <a:schemeClr val="bg1"/>
                </a:solidFill>
              </a:rPr>
              <a:t>Office</a:t>
            </a:r>
            <a:r>
              <a:rPr lang="en-US">
                <a:solidFill>
                  <a:schemeClr val="bg1"/>
                </a:solidFill>
              </a:rPr>
              <a:t>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8" y="6356350"/>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400" smtClean="0">
                <a:solidFill>
                  <a:schemeClr val="bg1"/>
                </a:solidFill>
              </a:rPr>
              <a:pPr algn="r"/>
              <a:t>‹#›</a:t>
            </a:fld>
            <a:endParaRPr lang="en-US">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571500" y="990599"/>
            <a:ext cx="11065133" cy="5186363"/>
          </a:xfrm>
        </p:spPr>
        <p:txBody>
          <a:bodyPr lIns="0" tIns="0" rIns="0" bIns="0">
            <a:noAutofit/>
          </a:bodyPr>
          <a:lstStyle>
            <a:lvl1pPr marL="0" indent="0">
              <a:buFontTx/>
              <a:buNone/>
              <a:defRPr sz="2400" b="0">
                <a:solidFill>
                  <a:schemeClr val="accent3"/>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chemeClr val="accent3"/>
                </a:solidFill>
                <a:latin typeface="Corbel" panose="020B0503020204020204" pitchFamily="34" charset="0"/>
              </a:defRPr>
            </a:lvl2pPr>
            <a:lvl3pPr marL="800100" indent="-282575">
              <a:buClr>
                <a:srgbClr val="141D45"/>
              </a:buClr>
              <a:buFont typeface="Courier New" panose="02070309020205020404" pitchFamily="49" charset="0"/>
              <a:buChar char="o"/>
              <a:tabLst/>
              <a:defRPr>
                <a:solidFill>
                  <a:schemeClr val="accent3"/>
                </a:solidFill>
                <a:latin typeface="Corbel" panose="020B0503020204020204" pitchFamily="34" charset="0"/>
              </a:defRPr>
            </a:lvl3pPr>
            <a:lvl4pPr marL="1257300" indent="-285750">
              <a:buClr>
                <a:srgbClr val="141D45"/>
              </a:buClr>
              <a:buFont typeface="Arial" panose="020B0604020202020204" pitchFamily="34" charset="0"/>
              <a:buChar char="‒"/>
              <a:defRPr>
                <a:solidFill>
                  <a:schemeClr val="accent3"/>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14615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2" name="Picture 11" descr="A close-up of a blue and white background&#10;&#10;Description automatically generated">
            <a:extLst>
              <a:ext uri="{FF2B5EF4-FFF2-40B4-BE49-F238E27FC236}">
                <a16:creationId xmlns:a16="http://schemas.microsoft.com/office/drawing/2014/main" id="{1CF7945B-6098-AB98-D563-18DEB9C800DC}"/>
              </a:ext>
            </a:extLst>
          </p:cNvPr>
          <p:cNvPicPr>
            <a:picLocks noChangeAspect="1"/>
          </p:cNvPicPr>
          <p:nvPr userDrawn="1"/>
        </p:nvPicPr>
        <p:blipFill rotWithShape="1">
          <a:blip r:embed="rId2">
            <a:alphaModFix amt="66000"/>
          </a:blip>
          <a:srcRect r="5271"/>
          <a:stretch/>
        </p:blipFill>
        <p:spPr>
          <a:xfrm>
            <a:off x="1465000" y="-17225"/>
            <a:ext cx="10727000" cy="6875225"/>
          </a:xfrm>
          <a:prstGeom prst="rect">
            <a:avLst/>
          </a:prstGeom>
        </p:spPr>
      </p:pic>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043" y="299811"/>
            <a:ext cx="11049457"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587176" y="998425"/>
            <a:ext cx="11049457" cy="4351338"/>
          </a:xfrm>
        </p:spPr>
        <p:txBody>
          <a:bodyPr lIns="0" tIns="0" rIns="0" bIns="0">
            <a:noAutofit/>
          </a:bodyPr>
          <a:lstStyle>
            <a:lvl1pPr marL="0" indent="0">
              <a:buFontTx/>
              <a:buNone/>
              <a:defRPr sz="2400" b="0">
                <a:solidFill>
                  <a:schemeClr val="accent3"/>
                </a:solidFill>
                <a:latin typeface="Corbel" panose="020B0503020204020204" pitchFamily="34" charset="0"/>
              </a:defRPr>
            </a:lvl1pPr>
            <a:lvl2pPr marL="457200" indent="0">
              <a:buFontTx/>
              <a:buNone/>
              <a:defRPr sz="2000">
                <a:solidFill>
                  <a:schemeClr val="accent3"/>
                </a:solidFill>
                <a:latin typeface="Corbel" panose="020B0503020204020204" pitchFamily="34" charset="0"/>
              </a:defRPr>
            </a:lvl2pPr>
            <a:lvl3pPr marL="914400" indent="0">
              <a:buFontTx/>
              <a:buNone/>
              <a:defRPr sz="2000">
                <a:solidFill>
                  <a:schemeClr val="accent3"/>
                </a:solidFill>
                <a:latin typeface="Corbel" panose="020B0503020204020204" pitchFamily="34" charset="0"/>
              </a:defRPr>
            </a:lvl3pPr>
            <a:lvl4pPr marL="1371600" indent="0">
              <a:buFontTx/>
              <a:buNone/>
              <a:defRPr>
                <a:solidFill>
                  <a:srgbClr val="141D45"/>
                </a:solidFill>
                <a:latin typeface="Corbel" panose="020B0503020204020204" pitchFamily="34" charset="0"/>
              </a:defRPr>
            </a:lvl4pPr>
            <a:lvl5pPr marL="1828800" indent="0">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8FCA3318-C592-D052-97DB-44DFB591665F}"/>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highlight>
                <a:srgbClr val="16A2A7"/>
              </a:highlight>
            </a:endParaRPr>
          </a:p>
        </p:txBody>
      </p:sp>
      <p:sp>
        <p:nvSpPr>
          <p:cNvPr id="8" name="Footer Placeholder 4">
            <a:extLst>
              <a:ext uri="{FF2B5EF4-FFF2-40B4-BE49-F238E27FC236}">
                <a16:creationId xmlns:a16="http://schemas.microsoft.com/office/drawing/2014/main" id="{71F0BABE-3E95-F431-A000-DF96822200E6}"/>
              </a:ext>
            </a:extLst>
          </p:cNvPr>
          <p:cNvSpPr txBox="1">
            <a:spLocks/>
          </p:cNvSpPr>
          <p:nvPr userDrawn="1"/>
        </p:nvSpPr>
        <p:spPr>
          <a:xfrm>
            <a:off x="4048626"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F55458FB-5CA5-3952-881D-85D1F2BBA7FF}"/>
              </a:ext>
            </a:extLst>
          </p:cNvPr>
          <p:cNvSpPr txBox="1">
            <a:spLocks/>
          </p:cNvSpPr>
          <p:nvPr userDrawn="1"/>
        </p:nvSpPr>
        <p:spPr>
          <a:xfrm>
            <a:off x="11167298" y="6356350"/>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400" smtClean="0">
                <a:solidFill>
                  <a:schemeClr val="bg1"/>
                </a:solidFill>
              </a:rPr>
              <a:pPr algn="r"/>
              <a:t>‹#›</a:t>
            </a:fld>
            <a:endParaRPr lang="en-US" sz="1400">
              <a:solidFill>
                <a:schemeClr val="bg1"/>
              </a:solidFill>
            </a:endParaRPr>
          </a:p>
        </p:txBody>
      </p:sp>
    </p:spTree>
    <p:extLst>
      <p:ext uri="{BB962C8B-B14F-4D97-AF65-F5344CB8AC3E}">
        <p14:creationId xmlns:p14="http://schemas.microsoft.com/office/powerpoint/2010/main" val="2022158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1" y="299811"/>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6"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8" y="6356350"/>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400" smtClean="0">
                <a:solidFill>
                  <a:schemeClr val="bg1"/>
                </a:solidFill>
              </a:rPr>
              <a:pPr algn="r"/>
              <a:t>‹#›</a:t>
            </a:fld>
            <a:endParaRPr lang="en-US" sz="1400">
              <a:solidFill>
                <a:schemeClr val="bg1"/>
              </a:solidFill>
            </a:endParaRPr>
          </a:p>
        </p:txBody>
      </p:sp>
    </p:spTree>
    <p:extLst>
      <p:ext uri="{BB962C8B-B14F-4D97-AF65-F5344CB8AC3E}">
        <p14:creationId xmlns:p14="http://schemas.microsoft.com/office/powerpoint/2010/main" val="1805863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orbel" panose="020B0503020204020204" pitchFamily="34" charset="0"/>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orbel" panose="020B05030202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orbel" panose="020B0503020204020204" pitchFamily="34" charset="0"/>
              </a:defRPr>
            </a:lvl1pPr>
          </a:lstStyle>
          <a:p>
            <a:fld id="{105A06B9-0E95-B540-99E9-3747407ACD93}" type="slidenum">
              <a:rPr lang="en-US" smtClean="0"/>
              <a:pPr/>
              <a:t>‹#›</a:t>
            </a:fld>
            <a:endParaRPr lang="en-US"/>
          </a:p>
        </p:txBody>
      </p:sp>
    </p:spTree>
    <p:extLst>
      <p:ext uri="{BB962C8B-B14F-4D97-AF65-F5344CB8AC3E}">
        <p14:creationId xmlns:p14="http://schemas.microsoft.com/office/powerpoint/2010/main" val="1784348618"/>
      </p:ext>
    </p:extLst>
  </p:cSld>
  <p:clrMap bg1="lt1" tx1="dk1" bg2="lt2" tx2="dk2" accent1="accent1" accent2="accent2" accent3="accent3" accent4="accent4" accent5="accent5" accent6="accent6" hlink="hlink" folHlink="folHlink"/>
  <p:sldLayoutIdLst>
    <p:sldLayoutId id="2147483751" r:id="rId1"/>
    <p:sldLayoutId id="2147483753" r:id="rId2"/>
    <p:sldLayoutId id="2147483743" r:id="rId3"/>
    <p:sldLayoutId id="2147483754" r:id="rId4"/>
    <p:sldLayoutId id="2147483741" r:id="rId5"/>
    <p:sldLayoutId id="2147483755" r:id="rId6"/>
    <p:sldLayoutId id="2147483748" r:id="rId7"/>
    <p:sldLayoutId id="2147483704" r:id="rId8"/>
    <p:sldLayoutId id="2147483752" r:id="rId9"/>
    <p:sldLayoutId id="2147483745" r:id="rId10"/>
    <p:sldLayoutId id="2147483746" r:id="rId11"/>
    <p:sldLayoutId id="2147483747" r:id="rId12"/>
    <p:sldLayoutId id="2147483750" r:id="rId13"/>
    <p:sldLayoutId id="2147483749" r:id="rId14"/>
    <p:sldLayoutId id="2147483728" r:id="rId15"/>
    <p:sldLayoutId id="2147483744" r:id="rId16"/>
    <p:sldLayoutId id="2147483756" r:id="rId17"/>
    <p:sldLayoutId id="2147483740" r:id="rId18"/>
    <p:sldLayoutId id="2147483757" r:id="rId19"/>
    <p:sldLayoutId id="2147483758"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192" userDrawn="1">
          <p15:clr>
            <a:srgbClr val="F26B43"/>
          </p15:clr>
        </p15:guide>
        <p15:guide id="6" orient="horz" pos="624" userDrawn="1">
          <p15:clr>
            <a:srgbClr val="F26B43"/>
          </p15:clr>
        </p15:guide>
        <p15:guide id="7"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10.xml"/><Relationship Id="rId7" Type="http://schemas.openxmlformats.org/officeDocument/2006/relationships/hyperlink" Target="mailto:adam.frank@mass.gov"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coaadmin.mass-aging-disability.org/" TargetMode="External"/><Relationship Id="rId5" Type="http://schemas.openxmlformats.org/officeDocument/2006/relationships/hyperlink" Target="https://app.keysurvey.com/f/41843794/a502/" TargetMode="External"/><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9.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20.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21.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jpg"/><Relationship Id="rId5" Type="http://schemas.openxmlformats.org/officeDocument/2006/relationships/hyperlink" Target="mailto:adam.frank@mass.gov"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3.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jpg"/><Relationship Id="rId5" Type="http://schemas.openxmlformats.org/officeDocument/2006/relationships/hyperlink" Target="https://data.bls.gov/oes/#/area/2500000/2025"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7.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8.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70CE73D-FAE0-6675-4F79-64E0F7CC3CD8}"/>
              </a:ext>
            </a:extLst>
          </p:cNvPr>
          <p:cNvSpPr>
            <a:spLocks noGrp="1"/>
          </p:cNvSpPr>
          <p:nvPr>
            <p:ph type="title"/>
          </p:nvPr>
        </p:nvSpPr>
        <p:spPr>
          <a:xfrm>
            <a:off x="571500" y="452211"/>
            <a:ext cx="13677899" cy="398803"/>
          </a:xfrm>
        </p:spPr>
        <p:txBody>
          <a:bodyPr anchor="ctr">
            <a:noAutofit/>
          </a:bodyPr>
          <a:lstStyle/>
          <a:p>
            <a:pPr>
              <a:lnSpc>
                <a:spcPct val="90000"/>
              </a:lnSpc>
            </a:pPr>
            <a:r>
              <a:rPr lang="en-US" sz="3200" dirty="0">
                <a:latin typeface="Cabin" pitchFamily="2" charset="0"/>
              </a:rPr>
              <a:t>Page 1 – Introduction/</a:t>
            </a:r>
            <a:br>
              <a:rPr lang="en-US" sz="3200" dirty="0">
                <a:latin typeface="Cabin" pitchFamily="2" charset="0"/>
              </a:rPr>
            </a:br>
            <a:r>
              <a:rPr lang="en-US" sz="3200" dirty="0">
                <a:latin typeface="Cabin" pitchFamily="2" charset="0"/>
              </a:rPr>
              <a:t>Navigating the Survey</a:t>
            </a:r>
          </a:p>
        </p:txBody>
      </p:sp>
      <p:sp>
        <p:nvSpPr>
          <p:cNvPr id="12" name="TextBox 11">
            <a:extLst>
              <a:ext uri="{FF2B5EF4-FFF2-40B4-BE49-F238E27FC236}">
                <a16:creationId xmlns:a16="http://schemas.microsoft.com/office/drawing/2014/main" id="{AD6DD46D-3544-072F-7D96-84D7EB3278EE}"/>
              </a:ext>
            </a:extLst>
          </p:cNvPr>
          <p:cNvSpPr txBox="1"/>
          <p:nvPr/>
        </p:nvSpPr>
        <p:spPr>
          <a:xfrm>
            <a:off x="171450" y="1571625"/>
            <a:ext cx="7000875" cy="4154984"/>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2800" dirty="0"/>
              <a:t>Report is required by statute.</a:t>
            </a:r>
          </a:p>
          <a:p>
            <a:pPr marL="285750" indent="-285750">
              <a:spcAft>
                <a:spcPts val="1200"/>
              </a:spcAft>
              <a:buFont typeface="Arial" panose="020B0604020202020204" pitchFamily="34" charset="0"/>
              <a:buChar char="•"/>
            </a:pPr>
            <a:r>
              <a:rPr lang="en-US" sz="2800" dirty="0"/>
              <a:t>Due August 14, 2026.</a:t>
            </a:r>
          </a:p>
          <a:p>
            <a:pPr marL="285750" indent="-285750">
              <a:spcAft>
                <a:spcPts val="1200"/>
              </a:spcAft>
              <a:buFont typeface="Arial" panose="020B0604020202020204" pitchFamily="34" charset="0"/>
              <a:buChar char="•"/>
            </a:pPr>
            <a:r>
              <a:rPr lang="en-US" sz="2800" u="sng" dirty="0">
                <a:hlinkClick r:id="rId5" tooltip="https://app.keysurvey.com/f/41843794/a502/"/>
              </a:rPr>
              <a:t>https://app.keysurvey.com/f/41843794/a502/</a:t>
            </a:r>
            <a:r>
              <a:rPr lang="en-US" sz="2800" dirty="0"/>
              <a:t> to complete the survey.</a:t>
            </a:r>
          </a:p>
          <a:p>
            <a:pPr marL="285750" indent="-285750">
              <a:spcAft>
                <a:spcPts val="1200"/>
              </a:spcAft>
              <a:buFont typeface="Arial" panose="020B0604020202020204" pitchFamily="34" charset="0"/>
              <a:buChar char="•"/>
            </a:pPr>
            <a:r>
              <a:rPr lang="en-US" sz="2800" dirty="0">
                <a:hlinkClick r:id="rId6"/>
              </a:rPr>
              <a:t>https://coaadmin.mass-aging-disability.org/</a:t>
            </a:r>
            <a:r>
              <a:rPr lang="en-US" sz="2800" dirty="0"/>
              <a:t> for a non-fillable PDF of the online survey.</a:t>
            </a:r>
          </a:p>
          <a:p>
            <a:pPr marL="285750" indent="-285750">
              <a:spcAft>
                <a:spcPts val="1200"/>
              </a:spcAft>
              <a:buFont typeface="Arial" panose="020B0604020202020204" pitchFamily="34" charset="0"/>
              <a:buChar char="•"/>
            </a:pPr>
            <a:r>
              <a:rPr lang="en-US" sz="2800" dirty="0"/>
              <a:t>Write to </a:t>
            </a:r>
            <a:r>
              <a:rPr lang="en-US" sz="2800" dirty="0">
                <a:hlinkClick r:id="rId7"/>
              </a:rPr>
              <a:t>adam.frank@mass.gov</a:t>
            </a:r>
            <a:r>
              <a:rPr lang="en-US" sz="2800" dirty="0"/>
              <a:t> with questions.</a:t>
            </a:r>
          </a:p>
        </p:txBody>
      </p:sp>
      <p:pic>
        <p:nvPicPr>
          <p:cNvPr id="7" name="Content Placeholder 6" descr="A screen shot of AGE annual report survey for large Councils on Aging (COAs) introductory page, including instructions for navigating the survey, deadline, option to submit through MySeniorCenter, and contact info for questions.  Please go to /wp-content/uploads/sites/10/2026/05/FY-26-COA-Annual-Report-Form-non-fillable.pdf for readable version of the document.">
            <a:extLst>
              <a:ext uri="{FF2B5EF4-FFF2-40B4-BE49-F238E27FC236}">
                <a16:creationId xmlns:a16="http://schemas.microsoft.com/office/drawing/2014/main" id="{E85AA717-2DED-4934-F605-23EC8C68919E}"/>
              </a:ext>
            </a:extLst>
          </p:cNvPr>
          <p:cNvPicPr>
            <a:picLocks noGrp="1" noChangeAspect="1"/>
          </p:cNvPicPr>
          <p:nvPr>
            <p:ph sz="half" idx="1"/>
          </p:nvPr>
        </p:nvPicPr>
        <p:blipFill>
          <a:blip r:embed="rId8"/>
          <a:stretch>
            <a:fillRect/>
          </a:stretch>
        </p:blipFill>
        <p:spPr>
          <a:xfrm>
            <a:off x="7410449" y="185511"/>
            <a:ext cx="4465637" cy="5812858"/>
          </a:xfrm>
          <a:prstGeom prst="rect">
            <a:avLst/>
          </a:prstGeom>
          <a:ln>
            <a:solidFill>
              <a:schemeClr val="tx1"/>
            </a:solidFill>
          </a:ln>
        </p:spPr>
      </p:pic>
      <p:pic>
        <p:nvPicPr>
          <p:cNvPr id="69" name="Audio 68">
            <a:hlinkClick r:id="" action="ppaction://media"/>
            <a:extLst>
              <a:ext uri="{FF2B5EF4-FFF2-40B4-BE49-F238E27FC236}">
                <a16:creationId xmlns:a16="http://schemas.microsoft.com/office/drawing/2014/main" id="{B2BEDF8F-26A3-04C7-6327-8CDD42D76E2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75068921"/>
      </p:ext>
    </p:extLst>
  </p:cSld>
  <p:clrMapOvr>
    <a:masterClrMapping/>
  </p:clrMapOvr>
  <mc:AlternateContent xmlns:mc="http://schemas.openxmlformats.org/markup-compatibility/2006" xmlns:p14="http://schemas.microsoft.com/office/powerpoint/2010/main">
    <mc:Choice Requires="p14">
      <p:transition spd="slow" p14:dur="2000" advTm="281522"/>
    </mc:Choice>
    <mc:Fallback xmlns="">
      <p:transition spd="slow" advTm="281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C0091-2E15-7DBF-33BE-90F8662DE6C5}"/>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254200FC-C0D5-6BFD-8258-4012268FBF00}"/>
              </a:ext>
            </a:extLst>
          </p:cNvPr>
          <p:cNvSpPr>
            <a:spLocks noGrp="1"/>
          </p:cNvSpPr>
          <p:nvPr>
            <p:ph type="title"/>
          </p:nvPr>
        </p:nvSpPr>
        <p:spPr>
          <a:xfrm>
            <a:off x="571043" y="267154"/>
            <a:ext cx="11049457" cy="398803"/>
          </a:xfrm>
        </p:spPr>
        <p:txBody>
          <a:bodyPr/>
          <a:lstStyle/>
          <a:p>
            <a:r>
              <a:rPr lang="en-US" sz="3200" dirty="0">
                <a:latin typeface="Cabin" pitchFamily="2" charset="0"/>
              </a:rPr>
              <a:t>Page 7 – Age, Gender, Race/Ethnicity</a:t>
            </a:r>
          </a:p>
        </p:txBody>
      </p:sp>
      <p:sp>
        <p:nvSpPr>
          <p:cNvPr id="7" name="TextBox 6">
            <a:extLst>
              <a:ext uri="{FF2B5EF4-FFF2-40B4-BE49-F238E27FC236}">
                <a16:creationId xmlns:a16="http://schemas.microsoft.com/office/drawing/2014/main" id="{AF3C3DBA-FFEF-6166-7EF7-03B1A987B43E}"/>
              </a:ext>
            </a:extLst>
          </p:cNvPr>
          <p:cNvSpPr txBox="1"/>
          <p:nvPr/>
        </p:nvSpPr>
        <p:spPr>
          <a:xfrm>
            <a:off x="571043" y="1100138"/>
            <a:ext cx="6458407"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Ethnicity categories correspond to U.S. census.</a:t>
            </a:r>
          </a:p>
          <a:p>
            <a:pPr marL="285750" indent="-285750">
              <a:buFont typeface="Arial" panose="020B0604020202020204" pitchFamily="34" charset="0"/>
              <a:buChar char="•"/>
            </a:pPr>
            <a:r>
              <a:rPr lang="en-US" sz="3200" dirty="0"/>
              <a:t>Use “other category” for cases where participant does not identify with any of the listed categories.</a:t>
            </a:r>
          </a:p>
          <a:p>
            <a:pPr marL="285750" indent="-285750">
              <a:buFont typeface="Arial" panose="020B0604020202020204" pitchFamily="34" charset="0"/>
              <a:buChar char="•"/>
            </a:pPr>
            <a:r>
              <a:rPr lang="en-US" sz="3200" dirty="0"/>
              <a:t>Use unknown for participants for whom this data is not tracked.</a:t>
            </a:r>
          </a:p>
        </p:txBody>
      </p:sp>
      <p:pic>
        <p:nvPicPr>
          <p:cNvPr id="6" name="Picture 5" descr="A screenshot of questions 20, 21 and 22 of AGE's annual report survey for large COAs, asking for sources of revenue, amounts of revenue for each source, and estimated value of in-kind donations.  Please go to /wp-content/uploads/sites/10/2026/05/FY-26-COA-Annual-Report-Form-non-fillable.pdf for readable version of the document.">
            <a:extLst>
              <a:ext uri="{FF2B5EF4-FFF2-40B4-BE49-F238E27FC236}">
                <a16:creationId xmlns:a16="http://schemas.microsoft.com/office/drawing/2014/main" id="{F7C8168A-A9BA-AE7F-4039-80F617E9F54E}"/>
              </a:ext>
            </a:extLst>
          </p:cNvPr>
          <p:cNvPicPr>
            <a:picLocks noChangeAspect="1"/>
          </p:cNvPicPr>
          <p:nvPr/>
        </p:nvPicPr>
        <p:blipFill>
          <a:blip r:embed="rId5"/>
          <a:stretch>
            <a:fillRect/>
          </a:stretch>
        </p:blipFill>
        <p:spPr>
          <a:xfrm>
            <a:off x="7403114" y="665957"/>
            <a:ext cx="4434222" cy="5605709"/>
          </a:xfrm>
          <a:prstGeom prst="rect">
            <a:avLst/>
          </a:prstGeom>
        </p:spPr>
      </p:pic>
      <p:pic>
        <p:nvPicPr>
          <p:cNvPr id="11" name="Audio 10">
            <a:hlinkClick r:id="" action="ppaction://media"/>
            <a:extLst>
              <a:ext uri="{FF2B5EF4-FFF2-40B4-BE49-F238E27FC236}">
                <a16:creationId xmlns:a16="http://schemas.microsoft.com/office/drawing/2014/main" id="{471A1665-178F-CD13-8892-CFE416E76AC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70683133"/>
      </p:ext>
    </p:extLst>
  </p:cSld>
  <p:clrMapOvr>
    <a:masterClrMapping/>
  </p:clrMapOvr>
  <mc:AlternateContent xmlns:mc="http://schemas.openxmlformats.org/markup-compatibility/2006" xmlns:p14="http://schemas.microsoft.com/office/powerpoint/2010/main">
    <mc:Choice Requires="p14">
      <p:transition spd="slow" p14:dur="2000" advTm="31467"/>
    </mc:Choice>
    <mc:Fallback xmlns="">
      <p:transition spd="slow" advTm="31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05640-BDB6-EF75-DCF7-7114DA0FE574}"/>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722E19A6-DD9A-A6B4-55D8-DA01B0678EC9}"/>
              </a:ext>
            </a:extLst>
          </p:cNvPr>
          <p:cNvSpPr>
            <a:spLocks noGrp="1"/>
          </p:cNvSpPr>
          <p:nvPr>
            <p:ph type="title"/>
          </p:nvPr>
        </p:nvSpPr>
        <p:spPr>
          <a:xfrm>
            <a:off x="571043" y="267154"/>
            <a:ext cx="11049457" cy="398803"/>
          </a:xfrm>
        </p:spPr>
        <p:txBody>
          <a:bodyPr/>
          <a:lstStyle/>
          <a:p>
            <a:r>
              <a:rPr lang="en-US" sz="3200" dirty="0">
                <a:latin typeface="Cabin" pitchFamily="2" charset="0"/>
              </a:rPr>
              <a:t>Page 8 – Activities</a:t>
            </a:r>
          </a:p>
        </p:txBody>
      </p:sp>
      <p:sp>
        <p:nvSpPr>
          <p:cNvPr id="7" name="TextBox 6">
            <a:extLst>
              <a:ext uri="{FF2B5EF4-FFF2-40B4-BE49-F238E27FC236}">
                <a16:creationId xmlns:a16="http://schemas.microsoft.com/office/drawing/2014/main" id="{1AD6426D-5D1E-699B-6A0A-99437EEDA091}"/>
              </a:ext>
            </a:extLst>
          </p:cNvPr>
          <p:cNvSpPr txBox="1"/>
          <p:nvPr/>
        </p:nvSpPr>
        <p:spPr>
          <a:xfrm>
            <a:off x="571043" y="1100138"/>
            <a:ext cx="6458407"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t>Duplicated = # people*attendance</a:t>
            </a:r>
          </a:p>
          <a:p>
            <a:pPr marL="285750" indent="-285750">
              <a:buFont typeface="Arial" panose="020B0604020202020204" pitchFamily="34" charset="0"/>
              <a:buChar char="•"/>
            </a:pPr>
            <a:r>
              <a:rPr lang="en-US" sz="3200" dirty="0"/>
              <a:t>Unduplicated = unique participants (count only once).</a:t>
            </a:r>
          </a:p>
          <a:p>
            <a:pPr marL="285750" indent="-285750">
              <a:buFont typeface="Arial" panose="020B0604020202020204" pitchFamily="34" charset="0"/>
              <a:buChar char="•"/>
            </a:pPr>
            <a:r>
              <a:rPr lang="en-US" sz="3200" dirty="0"/>
              <a:t>Refer to Categories and Definitions document to determine where to count activities.</a:t>
            </a:r>
          </a:p>
          <a:p>
            <a:pPr marL="285750" indent="-285750">
              <a:buFont typeface="Arial" panose="020B0604020202020204" pitchFamily="34" charset="0"/>
              <a:buChar char="•"/>
            </a:pPr>
            <a:r>
              <a:rPr lang="en-US" sz="3200" dirty="0"/>
              <a:t>No need to track umbrella categories.</a:t>
            </a:r>
          </a:p>
        </p:txBody>
      </p:sp>
      <p:pic>
        <p:nvPicPr>
          <p:cNvPr id="6" name="Picture 5" descr="A screenshot of question 23 of AGE's annual report survey for large COAs, asking for sources of revenue, amounts of revenue for each source, and estimated value of in-kind donations.  Please go to /wp-content/uploads/sites/10/2026/05/FY-26-COA-Annual-Report-Form-non-fillable.pdf for readable version of the document.">
            <a:extLst>
              <a:ext uri="{FF2B5EF4-FFF2-40B4-BE49-F238E27FC236}">
                <a16:creationId xmlns:a16="http://schemas.microsoft.com/office/drawing/2014/main" id="{AE72045E-BFF2-18FB-7031-7ED54303D45B}"/>
              </a:ext>
            </a:extLst>
          </p:cNvPr>
          <p:cNvPicPr>
            <a:picLocks noChangeAspect="1"/>
          </p:cNvPicPr>
          <p:nvPr/>
        </p:nvPicPr>
        <p:blipFill>
          <a:blip r:embed="rId5"/>
          <a:stretch>
            <a:fillRect/>
          </a:stretch>
        </p:blipFill>
        <p:spPr>
          <a:xfrm>
            <a:off x="7779895" y="131231"/>
            <a:ext cx="4240029" cy="6170078"/>
          </a:xfrm>
          <a:prstGeom prst="rect">
            <a:avLst/>
          </a:prstGeom>
        </p:spPr>
      </p:pic>
      <p:pic>
        <p:nvPicPr>
          <p:cNvPr id="22" name="Audio 21">
            <a:hlinkClick r:id="" action="ppaction://media"/>
            <a:extLst>
              <a:ext uri="{FF2B5EF4-FFF2-40B4-BE49-F238E27FC236}">
                <a16:creationId xmlns:a16="http://schemas.microsoft.com/office/drawing/2014/main" id="{05318553-844D-8F34-F367-343E6D0153B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5955458"/>
      </p:ext>
    </p:extLst>
  </p:cSld>
  <p:clrMapOvr>
    <a:masterClrMapping/>
  </p:clrMapOvr>
  <mc:AlternateContent xmlns:mc="http://schemas.openxmlformats.org/markup-compatibility/2006" xmlns:p14="http://schemas.microsoft.com/office/powerpoint/2010/main">
    <mc:Choice Requires="p14">
      <p:transition spd="slow" p14:dur="2000" advTm="107883"/>
    </mc:Choice>
    <mc:Fallback xmlns="">
      <p:transition spd="slow" advTm="107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B09ED-7603-55A0-C389-27B4F99B41E4}"/>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A37C9F44-C799-1D0A-FC52-284675658F79}"/>
              </a:ext>
            </a:extLst>
          </p:cNvPr>
          <p:cNvSpPr>
            <a:spLocks noGrp="1"/>
          </p:cNvSpPr>
          <p:nvPr>
            <p:ph type="title"/>
          </p:nvPr>
        </p:nvSpPr>
        <p:spPr>
          <a:xfrm>
            <a:off x="571043" y="267154"/>
            <a:ext cx="11049457" cy="398803"/>
          </a:xfrm>
        </p:spPr>
        <p:txBody>
          <a:bodyPr/>
          <a:lstStyle/>
          <a:p>
            <a:r>
              <a:rPr lang="en-US" sz="3200" dirty="0">
                <a:latin typeface="Cabin" pitchFamily="2" charset="0"/>
              </a:rPr>
              <a:t>Page 9 – Submission</a:t>
            </a:r>
            <a:br>
              <a:rPr lang="en-US" sz="3200" dirty="0">
                <a:latin typeface="Cabin" pitchFamily="2" charset="0"/>
              </a:rPr>
            </a:br>
            <a:endParaRPr lang="en-US" sz="3200" dirty="0">
              <a:latin typeface="Cabin" pitchFamily="2" charset="0"/>
            </a:endParaRPr>
          </a:p>
        </p:txBody>
      </p:sp>
      <p:sp>
        <p:nvSpPr>
          <p:cNvPr id="7" name="TextBox 6">
            <a:extLst>
              <a:ext uri="{FF2B5EF4-FFF2-40B4-BE49-F238E27FC236}">
                <a16:creationId xmlns:a16="http://schemas.microsoft.com/office/drawing/2014/main" id="{354DFC47-225E-77EF-55D6-32558B1A0079}"/>
              </a:ext>
            </a:extLst>
          </p:cNvPr>
          <p:cNvSpPr txBox="1"/>
          <p:nvPr/>
        </p:nvSpPr>
        <p:spPr>
          <a:xfrm>
            <a:off x="571044" y="1100138"/>
            <a:ext cx="2486482"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t>Use back button at bottom of page to make changes—NOT back button on browser.</a:t>
            </a:r>
          </a:p>
        </p:txBody>
      </p:sp>
      <p:pic>
        <p:nvPicPr>
          <p:cNvPr id="13" name="Picture 12" descr="A screen shot of the Submit page of AGE's annual report survey for large counsels on aging, offering instructions for saving, modifying and submitting the survey.  Please go to /wp-content/uploads/sites/10/2026/05/FY-26-COA-Annual-Report-Form-non-fillable.pdf for a readable copy of the document.">
            <a:extLst>
              <a:ext uri="{FF2B5EF4-FFF2-40B4-BE49-F238E27FC236}">
                <a16:creationId xmlns:a16="http://schemas.microsoft.com/office/drawing/2014/main" id="{0B840AE5-836C-D27E-D745-DEE6791933A1}"/>
              </a:ext>
            </a:extLst>
          </p:cNvPr>
          <p:cNvPicPr>
            <a:picLocks noChangeAspect="1"/>
          </p:cNvPicPr>
          <p:nvPr/>
        </p:nvPicPr>
        <p:blipFill>
          <a:blip r:embed="rId5"/>
          <a:stretch>
            <a:fillRect/>
          </a:stretch>
        </p:blipFill>
        <p:spPr>
          <a:xfrm>
            <a:off x="3409950" y="976928"/>
            <a:ext cx="8578850" cy="4654550"/>
          </a:xfrm>
          <a:prstGeom prst="rect">
            <a:avLst/>
          </a:prstGeom>
          <a:ln>
            <a:solidFill>
              <a:schemeClr val="tx1"/>
            </a:solidFill>
          </a:ln>
        </p:spPr>
      </p:pic>
      <p:sp>
        <p:nvSpPr>
          <p:cNvPr id="3" name="Content Placeholder 2">
            <a:extLst>
              <a:ext uri="{FF2B5EF4-FFF2-40B4-BE49-F238E27FC236}">
                <a16:creationId xmlns:a16="http://schemas.microsoft.com/office/drawing/2014/main" id="{3DA5E46F-86A5-9A2E-7AC2-A1D7CE30C0C0}"/>
              </a:ext>
            </a:extLst>
          </p:cNvPr>
          <p:cNvSpPr>
            <a:spLocks noGrp="1"/>
          </p:cNvSpPr>
          <p:nvPr>
            <p:ph sz="half"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56D663BA-A07B-AD6F-2497-DA8593DBEE0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62395646"/>
      </p:ext>
    </p:extLst>
  </p:cSld>
  <p:clrMapOvr>
    <a:masterClrMapping/>
  </p:clrMapOvr>
  <mc:AlternateContent xmlns:mc="http://schemas.openxmlformats.org/markup-compatibility/2006" xmlns:p14="http://schemas.microsoft.com/office/powerpoint/2010/main">
    <mc:Choice Requires="p14">
      <p:transition spd="slow" p14:dur="2000" advTm="26907"/>
    </mc:Choice>
    <mc:Fallback xmlns="">
      <p:transition spd="slow" advTm="26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DC9FE-951D-1973-770B-F9AC18EE22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9BB2F9-3108-90D4-81D6-6E9A8DE3793F}"/>
              </a:ext>
            </a:extLst>
          </p:cNvPr>
          <p:cNvSpPr>
            <a:spLocks noGrp="1"/>
          </p:cNvSpPr>
          <p:nvPr>
            <p:ph type="title"/>
          </p:nvPr>
        </p:nvSpPr>
        <p:spPr/>
        <p:txBody>
          <a:bodyPr/>
          <a:lstStyle/>
          <a:p>
            <a:r>
              <a:rPr lang="en-US" dirty="0">
                <a:latin typeface="Cabin"/>
              </a:rPr>
              <a:t>Page 10 - End</a:t>
            </a:r>
          </a:p>
        </p:txBody>
      </p:sp>
      <p:sp>
        <p:nvSpPr>
          <p:cNvPr id="7" name="TextBox 6">
            <a:extLst>
              <a:ext uri="{FF2B5EF4-FFF2-40B4-BE49-F238E27FC236}">
                <a16:creationId xmlns:a16="http://schemas.microsoft.com/office/drawing/2014/main" id="{C2470E7F-1986-E0AA-D513-81F7995B2EE3}"/>
              </a:ext>
            </a:extLst>
          </p:cNvPr>
          <p:cNvSpPr txBox="1"/>
          <p:nvPr/>
        </p:nvSpPr>
        <p:spPr>
          <a:xfrm>
            <a:off x="634543" y="1100138"/>
            <a:ext cx="9204781" cy="1077218"/>
          </a:xfrm>
          <a:prstGeom prst="rect">
            <a:avLst/>
          </a:prstGeom>
          <a:noFill/>
        </p:spPr>
        <p:txBody>
          <a:bodyPr wrap="square" lIns="91440" tIns="45720" rIns="91440" bIns="45720" rtlCol="0" anchor="t">
            <a:spAutoFit/>
          </a:bodyPr>
          <a:lstStyle/>
          <a:p>
            <a:r>
              <a:rPr lang="en-US" sz="3200"/>
              <a:t>Questions?</a:t>
            </a:r>
          </a:p>
          <a:p>
            <a:pPr marL="457200" indent="-457200">
              <a:buFont typeface="Arial" panose="020B0604020202020204" pitchFamily="34" charset="0"/>
              <a:buChar char="•"/>
            </a:pPr>
            <a:r>
              <a:rPr lang="en-US" sz="3200" dirty="0">
                <a:hlinkClick r:id="rId5"/>
              </a:rPr>
              <a:t>adam.frank@mass.gov</a:t>
            </a:r>
            <a:r>
              <a:rPr lang="en-US" sz="3200"/>
              <a:t> | (617) 767-1475</a:t>
            </a:r>
            <a:endParaRPr lang="en-US" sz="3200" dirty="0"/>
          </a:p>
        </p:txBody>
      </p:sp>
      <p:pic>
        <p:nvPicPr>
          <p:cNvPr id="8" name="Picture 7" descr="A screenshot of the final page of AGE's annual report survey for large COAs, offering the opportunity to download a copy of the completed survey.  Please go to /wp-content/uploads/sites/10/2026/05/FY-26-COA-Annual-Report-Form-non-fillable.pdf for a readable copy of the document.">
            <a:extLst>
              <a:ext uri="{FF2B5EF4-FFF2-40B4-BE49-F238E27FC236}">
                <a16:creationId xmlns:a16="http://schemas.microsoft.com/office/drawing/2014/main" id="{008FB896-D13B-F9D4-7A07-BF6DF12EC3B9}"/>
              </a:ext>
            </a:extLst>
          </p:cNvPr>
          <p:cNvPicPr>
            <a:picLocks noChangeAspect="1"/>
          </p:cNvPicPr>
          <p:nvPr/>
        </p:nvPicPr>
        <p:blipFill>
          <a:blip r:embed="rId6"/>
          <a:stretch>
            <a:fillRect/>
          </a:stretch>
        </p:blipFill>
        <p:spPr>
          <a:xfrm>
            <a:off x="1860550" y="2876550"/>
            <a:ext cx="7969250" cy="3149600"/>
          </a:xfrm>
          <a:prstGeom prst="rect">
            <a:avLst/>
          </a:prstGeom>
          <a:ln>
            <a:solidFill>
              <a:schemeClr val="tx1"/>
            </a:solidFill>
          </a:ln>
        </p:spPr>
      </p:pic>
      <p:pic>
        <p:nvPicPr>
          <p:cNvPr id="11" name="Audio 10">
            <a:hlinkClick r:id="" action="ppaction://media"/>
            <a:extLst>
              <a:ext uri="{FF2B5EF4-FFF2-40B4-BE49-F238E27FC236}">
                <a16:creationId xmlns:a16="http://schemas.microsoft.com/office/drawing/2014/main" id="{5B8298E5-13B9-F8B3-C40B-0DDAC343730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94360913"/>
      </p:ext>
    </p:extLst>
  </p:cSld>
  <p:clrMapOvr>
    <a:masterClrMapping/>
  </p:clrMapOvr>
  <mc:AlternateContent xmlns:mc="http://schemas.openxmlformats.org/markup-compatibility/2006" xmlns:p14="http://schemas.microsoft.com/office/powerpoint/2010/main">
    <mc:Choice Requires="p14">
      <p:transition spd="slow" p14:dur="2000" advTm="21342"/>
    </mc:Choice>
    <mc:Fallback xmlns="">
      <p:transition spd="slow" advTm="21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4D3270-9B2A-4184-DA61-8713C5C7622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Thank you!</a:t>
            </a:r>
            <a:br>
              <a:rPr lang="en-US" dirty="0"/>
            </a:br>
            <a:endParaRPr lang="en-US" dirty="0"/>
          </a:p>
        </p:txBody>
      </p:sp>
      <p:pic>
        <p:nvPicPr>
          <p:cNvPr id="11" name="Audio 10">
            <a:hlinkClick r:id="" action="ppaction://media"/>
            <a:extLst>
              <a:ext uri="{FF2B5EF4-FFF2-40B4-BE49-F238E27FC236}">
                <a16:creationId xmlns:a16="http://schemas.microsoft.com/office/drawing/2014/main" id="{C9F9D9C6-1A52-8D98-D564-711048AF6E5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30307183"/>
      </p:ext>
    </p:extLst>
  </p:cSld>
  <p:clrMapOvr>
    <a:masterClrMapping/>
  </p:clrMapOvr>
  <mc:AlternateContent xmlns:mc="http://schemas.openxmlformats.org/markup-compatibility/2006" xmlns:p14="http://schemas.microsoft.com/office/powerpoint/2010/main">
    <mc:Choice Requires="p14">
      <p:transition spd="slow" p14:dur="2000" advTm="21250"/>
    </mc:Choice>
    <mc:Fallback xmlns="">
      <p:transition spd="slow" advTm="2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41AC8-8E53-396D-55E3-EE7B74E5EFAF}"/>
              </a:ext>
            </a:extLst>
          </p:cNvPr>
          <p:cNvSpPr>
            <a:spLocks noGrp="1"/>
          </p:cNvSpPr>
          <p:nvPr>
            <p:ph type="title"/>
          </p:nvPr>
        </p:nvSpPr>
        <p:spPr/>
        <p:txBody>
          <a:bodyPr>
            <a:noAutofit/>
          </a:bodyPr>
          <a:lstStyle/>
          <a:p>
            <a:r>
              <a:rPr lang="en-US" sz="3200" dirty="0">
                <a:latin typeface="Cabin" pitchFamily="2" charset="0"/>
              </a:rPr>
              <a:t>Page 2 – Senior Center Info</a:t>
            </a:r>
          </a:p>
        </p:txBody>
      </p:sp>
      <p:sp>
        <p:nvSpPr>
          <p:cNvPr id="5" name="Content Placeholder 4">
            <a:extLst>
              <a:ext uri="{FF2B5EF4-FFF2-40B4-BE49-F238E27FC236}">
                <a16:creationId xmlns:a16="http://schemas.microsoft.com/office/drawing/2014/main" id="{A6B659BD-459E-6C40-2876-D9C7D01B0104}"/>
              </a:ext>
            </a:extLst>
          </p:cNvPr>
          <p:cNvSpPr>
            <a:spLocks noGrp="1"/>
          </p:cNvSpPr>
          <p:nvPr>
            <p:ph sz="half" idx="1"/>
          </p:nvPr>
        </p:nvSpPr>
        <p:spPr>
          <a:xfrm>
            <a:off x="584907" y="1007626"/>
            <a:ext cx="5699876" cy="5150287"/>
          </a:xfrm>
        </p:spPr>
        <p:txBody>
          <a:bodyPr/>
          <a:lstStyle/>
          <a:p>
            <a:r>
              <a:rPr lang="en-US" sz="3200" dirty="0">
                <a:latin typeface="Cabin" pitchFamily="2" charset="0"/>
              </a:rPr>
              <a:t>Include e-mail if you want to receive confirmation when complete.</a:t>
            </a:r>
          </a:p>
          <a:p>
            <a:r>
              <a:rPr lang="en-US" sz="3200" dirty="0">
                <a:latin typeface="Cabin" pitchFamily="2" charset="0"/>
              </a:rPr>
              <a:t>Question 3 – Select “yes” if your COA has a dedicated space for programs and activities.</a:t>
            </a:r>
          </a:p>
          <a:p>
            <a:endParaRPr lang="en-US" dirty="0"/>
          </a:p>
        </p:txBody>
      </p:sp>
      <p:pic>
        <p:nvPicPr>
          <p:cNvPr id="6" name="Picture 5" descr="A screen shot of Questions 1 and 2 of AGE's annual report survey for large COAs, asking for address and contact info for COA.  Please go to /wp-content/uploads/sites/10/2026/05/FY-26-COA-Annual-Report-Form-non-fillable.pdf for readable version of the document.">
            <a:extLst>
              <a:ext uri="{FF2B5EF4-FFF2-40B4-BE49-F238E27FC236}">
                <a16:creationId xmlns:a16="http://schemas.microsoft.com/office/drawing/2014/main" id="{721C2F22-50C3-8CE6-832A-D06EA34F083F}"/>
              </a:ext>
            </a:extLst>
          </p:cNvPr>
          <p:cNvPicPr>
            <a:picLocks noChangeAspect="1"/>
          </p:cNvPicPr>
          <p:nvPr/>
        </p:nvPicPr>
        <p:blipFill>
          <a:blip r:embed="rId5"/>
          <a:stretch>
            <a:fillRect/>
          </a:stretch>
        </p:blipFill>
        <p:spPr>
          <a:xfrm>
            <a:off x="7415213" y="304800"/>
            <a:ext cx="4136462" cy="4477614"/>
          </a:xfrm>
          <a:prstGeom prst="rect">
            <a:avLst/>
          </a:prstGeom>
          <a:ln>
            <a:solidFill>
              <a:schemeClr val="tx1"/>
            </a:solidFill>
          </a:ln>
        </p:spPr>
      </p:pic>
      <p:pic>
        <p:nvPicPr>
          <p:cNvPr id="8" name="Picture 7" descr="A screen shot of Question 3 of AGE's annual report survey for large COAs asking whether the COA operates a senior center.  Please go to /wp-content/uploads/sites/10/2026/05/FY-26-COA-Annual-Report-Form-non-fillable.pdf for readable version of the document.">
            <a:extLst>
              <a:ext uri="{FF2B5EF4-FFF2-40B4-BE49-F238E27FC236}">
                <a16:creationId xmlns:a16="http://schemas.microsoft.com/office/drawing/2014/main" id="{569094BD-9E7C-6CF7-3486-B122F0A15574}"/>
              </a:ext>
            </a:extLst>
          </p:cNvPr>
          <p:cNvPicPr>
            <a:picLocks noChangeAspect="1"/>
          </p:cNvPicPr>
          <p:nvPr/>
        </p:nvPicPr>
        <p:blipFill>
          <a:blip r:embed="rId6"/>
          <a:stretch>
            <a:fillRect/>
          </a:stretch>
        </p:blipFill>
        <p:spPr>
          <a:xfrm>
            <a:off x="7415212" y="4477614"/>
            <a:ext cx="4136463" cy="1406294"/>
          </a:xfrm>
          <a:prstGeom prst="rect">
            <a:avLst/>
          </a:prstGeom>
          <a:ln>
            <a:solidFill>
              <a:schemeClr val="tx1"/>
            </a:solidFill>
          </a:ln>
        </p:spPr>
      </p:pic>
      <p:pic>
        <p:nvPicPr>
          <p:cNvPr id="17" name="Audio 16">
            <a:hlinkClick r:id="" action="ppaction://media"/>
            <a:extLst>
              <a:ext uri="{FF2B5EF4-FFF2-40B4-BE49-F238E27FC236}">
                <a16:creationId xmlns:a16="http://schemas.microsoft.com/office/drawing/2014/main" id="{B373007B-E8F7-30D1-7D3C-741DF979ACC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52213304"/>
      </p:ext>
    </p:extLst>
  </p:cSld>
  <p:clrMapOvr>
    <a:masterClrMapping/>
  </p:clrMapOvr>
  <mc:AlternateContent xmlns:mc="http://schemas.openxmlformats.org/markup-compatibility/2006" xmlns:p14="http://schemas.microsoft.com/office/powerpoint/2010/main">
    <mc:Choice Requires="p14">
      <p:transition spd="slow" p14:dur="2000" advTm="59326"/>
    </mc:Choice>
    <mc:Fallback xmlns="">
      <p:transition spd="slow" advTm="59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664A06E-71FF-217C-51C1-339FEE1A89F9}"/>
              </a:ext>
            </a:extLst>
          </p:cNvPr>
          <p:cNvSpPr>
            <a:spLocks noGrp="1"/>
          </p:cNvSpPr>
          <p:nvPr>
            <p:ph type="title"/>
          </p:nvPr>
        </p:nvSpPr>
        <p:spPr>
          <a:xfrm>
            <a:off x="571500" y="282235"/>
            <a:ext cx="11130504" cy="398803"/>
          </a:xfrm>
        </p:spPr>
        <p:txBody>
          <a:bodyPr>
            <a:noAutofit/>
          </a:bodyPr>
          <a:lstStyle/>
          <a:p>
            <a:r>
              <a:rPr lang="en-US" sz="3200" dirty="0">
                <a:latin typeface="Cabin" pitchFamily="2" charset="0"/>
              </a:rPr>
              <a:t>Page 2 – continued.  Hours of Operation.</a:t>
            </a:r>
          </a:p>
        </p:txBody>
      </p:sp>
      <p:sp>
        <p:nvSpPr>
          <p:cNvPr id="6" name="Content Placeholder 2">
            <a:extLst>
              <a:ext uri="{FF2B5EF4-FFF2-40B4-BE49-F238E27FC236}">
                <a16:creationId xmlns:a16="http://schemas.microsoft.com/office/drawing/2014/main" id="{8C9C13AE-E64F-B260-AC54-44723F727991}"/>
              </a:ext>
            </a:extLst>
          </p:cNvPr>
          <p:cNvSpPr>
            <a:spLocks noGrp="1"/>
          </p:cNvSpPr>
          <p:nvPr>
            <p:ph sz="half" idx="1"/>
          </p:nvPr>
        </p:nvSpPr>
        <p:spPr>
          <a:xfrm>
            <a:off x="596024" y="1143000"/>
            <a:ext cx="5266393" cy="4970949"/>
          </a:xfrm>
        </p:spPr>
        <p:txBody>
          <a:bodyPr/>
          <a:lstStyle/>
          <a:p>
            <a:pPr marL="342900" indent="-342900">
              <a:buFont typeface="Arial" panose="020B0604020202020204" pitchFamily="34" charset="0"/>
              <a:buChar char="•"/>
            </a:pPr>
            <a:r>
              <a:rPr lang="en-US" dirty="0">
                <a:latin typeface="Cabin" pitchFamily="2" charset="0"/>
              </a:rPr>
              <a:t>Survey uses skip logic to send you to Question 4 if you operate a senior center, and Question 5 if you do not.</a:t>
            </a:r>
          </a:p>
          <a:p>
            <a:pPr marL="342900" indent="-342900">
              <a:buFont typeface="Arial" panose="020B0604020202020204" pitchFamily="34" charset="0"/>
              <a:buChar char="•"/>
            </a:pPr>
            <a:r>
              <a:rPr lang="en-US" dirty="0">
                <a:latin typeface="Cabin" pitchFamily="2" charset="0"/>
              </a:rPr>
              <a:t>If hours vary, please select hours for a “typical” week.</a:t>
            </a:r>
          </a:p>
          <a:p>
            <a:pPr marL="342900" indent="-342900">
              <a:buFont typeface="Arial" panose="020B0604020202020204" pitchFamily="34" charset="0"/>
              <a:buChar char="•"/>
            </a:pPr>
            <a:r>
              <a:rPr lang="en-US" dirty="0">
                <a:latin typeface="Cabin" pitchFamily="2" charset="0"/>
              </a:rPr>
              <a:t>If you do not operate a senior center, select hours in which activities are offered or staff are available to the public.</a:t>
            </a:r>
          </a:p>
        </p:txBody>
      </p:sp>
      <p:pic>
        <p:nvPicPr>
          <p:cNvPr id="3" name="Picture 2" descr="A screenshot of question 4 of AGE's annual report survey for large COAs, requesting days and hours of operations for COAs who operate a senior center.  Please go to /wp-content/uploads/sites/10/2026/05/FY-26-COA-Annual-Report-Form-non-fillable.pdf for readable version of the document.">
            <a:extLst>
              <a:ext uri="{FF2B5EF4-FFF2-40B4-BE49-F238E27FC236}">
                <a16:creationId xmlns:a16="http://schemas.microsoft.com/office/drawing/2014/main" id="{69CF2F3C-FEC4-4BED-3F4B-D6C26A16775D}"/>
              </a:ext>
            </a:extLst>
          </p:cNvPr>
          <p:cNvPicPr>
            <a:picLocks noChangeAspect="1"/>
          </p:cNvPicPr>
          <p:nvPr/>
        </p:nvPicPr>
        <p:blipFill>
          <a:blip r:embed="rId5"/>
          <a:stretch>
            <a:fillRect/>
          </a:stretch>
        </p:blipFill>
        <p:spPr>
          <a:xfrm>
            <a:off x="6215198" y="896697"/>
            <a:ext cx="5628421" cy="3646727"/>
          </a:xfrm>
          <a:prstGeom prst="rect">
            <a:avLst/>
          </a:prstGeom>
          <a:ln>
            <a:solidFill>
              <a:schemeClr val="tx1"/>
            </a:solidFill>
          </a:ln>
        </p:spPr>
      </p:pic>
      <p:pic>
        <p:nvPicPr>
          <p:cNvPr id="8" name="Picture 7" descr="A screenshot of Question 5 of AGE's annual report survey for large COAs asking for days and hours in which COAs that do not operate a senior center are open for business.  Please go to /wp-content/uploads/sites/10/2026/05/FY-26-COA-Annual-Report-Form-non-fillable.pdf for readable version of the document.">
            <a:extLst>
              <a:ext uri="{FF2B5EF4-FFF2-40B4-BE49-F238E27FC236}">
                <a16:creationId xmlns:a16="http://schemas.microsoft.com/office/drawing/2014/main" id="{88EC3300-0C5A-A94B-7E64-9D63DB32F818}"/>
              </a:ext>
            </a:extLst>
          </p:cNvPr>
          <p:cNvPicPr>
            <a:picLocks noChangeAspect="1"/>
          </p:cNvPicPr>
          <p:nvPr/>
        </p:nvPicPr>
        <p:blipFill>
          <a:blip r:embed="rId6"/>
          <a:stretch>
            <a:fillRect/>
          </a:stretch>
        </p:blipFill>
        <p:spPr>
          <a:xfrm>
            <a:off x="6219843" y="4315940"/>
            <a:ext cx="5647630" cy="1796804"/>
          </a:xfrm>
          <a:prstGeom prst="rect">
            <a:avLst/>
          </a:prstGeom>
          <a:ln>
            <a:solidFill>
              <a:schemeClr val="tx1"/>
            </a:solidFill>
          </a:ln>
        </p:spPr>
      </p:pic>
      <p:pic>
        <p:nvPicPr>
          <p:cNvPr id="16" name="Audio 15">
            <a:hlinkClick r:id="" action="ppaction://media"/>
            <a:extLst>
              <a:ext uri="{FF2B5EF4-FFF2-40B4-BE49-F238E27FC236}">
                <a16:creationId xmlns:a16="http://schemas.microsoft.com/office/drawing/2014/main" id="{C82D2CA1-E816-633D-4D29-07B41031A43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3233180"/>
      </p:ext>
    </p:extLst>
  </p:cSld>
  <p:clrMapOvr>
    <a:masterClrMapping/>
  </p:clrMapOvr>
  <mc:AlternateContent xmlns:mc="http://schemas.openxmlformats.org/markup-compatibility/2006" xmlns:p14="http://schemas.microsoft.com/office/powerpoint/2010/main">
    <mc:Choice Requires="p14">
      <p:transition spd="slow" p14:dur="2000" advTm="67067"/>
    </mc:Choice>
    <mc:Fallback xmlns="">
      <p:transition spd="slow" advTm="67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9BE7F7F2-A48F-9140-8E03-09639A2FEE50}"/>
              </a:ext>
            </a:extLst>
          </p:cNvPr>
          <p:cNvSpPr>
            <a:spLocks noGrp="1"/>
          </p:cNvSpPr>
          <p:nvPr>
            <p:ph type="title"/>
          </p:nvPr>
        </p:nvSpPr>
        <p:spPr>
          <a:xfrm>
            <a:off x="571043" y="267154"/>
            <a:ext cx="11049457" cy="398803"/>
          </a:xfrm>
        </p:spPr>
        <p:txBody>
          <a:bodyPr/>
          <a:lstStyle/>
          <a:p>
            <a:r>
              <a:rPr lang="en-US" sz="3200" dirty="0">
                <a:latin typeface="Cabin" pitchFamily="2" charset="0"/>
              </a:rPr>
              <a:t>Page 3 – Personnel</a:t>
            </a:r>
          </a:p>
        </p:txBody>
      </p:sp>
      <p:sp>
        <p:nvSpPr>
          <p:cNvPr id="6" name="Content Placeholder 4">
            <a:extLst>
              <a:ext uri="{FF2B5EF4-FFF2-40B4-BE49-F238E27FC236}">
                <a16:creationId xmlns:a16="http://schemas.microsoft.com/office/drawing/2014/main" id="{8F3905F6-12C3-D589-2A59-CDDE14A5C973}"/>
              </a:ext>
            </a:extLst>
          </p:cNvPr>
          <p:cNvSpPr>
            <a:spLocks noGrp="1"/>
          </p:cNvSpPr>
          <p:nvPr>
            <p:ph sz="half" idx="1"/>
          </p:nvPr>
        </p:nvSpPr>
        <p:spPr>
          <a:xfrm>
            <a:off x="648333" y="1002685"/>
            <a:ext cx="6061769" cy="4351338"/>
          </a:xfrm>
        </p:spPr>
        <p:txBody>
          <a:bodyPr/>
          <a:lstStyle/>
          <a:p>
            <a:pPr marL="342900" indent="-342900">
              <a:buFont typeface="Arial" panose="020B0604020202020204" pitchFamily="34" charset="0"/>
              <a:buChar char="•"/>
            </a:pPr>
            <a:r>
              <a:rPr lang="en-US" sz="3200" dirty="0">
                <a:latin typeface="Cabin" pitchFamily="2" charset="0"/>
              </a:rPr>
              <a:t>Include all staff, regardless of funding source.</a:t>
            </a:r>
          </a:p>
          <a:p>
            <a:pPr marL="342900" indent="-342900">
              <a:buFont typeface="Arial" panose="020B0604020202020204" pitchFamily="34" charset="0"/>
              <a:buChar char="•"/>
            </a:pPr>
            <a:r>
              <a:rPr lang="en-US" sz="3200" dirty="0">
                <a:latin typeface="Cabin" pitchFamily="2" charset="0"/>
              </a:rPr>
              <a:t>Count number of positions, not number of people.</a:t>
            </a:r>
          </a:p>
          <a:p>
            <a:pPr marL="342900" indent="-342900">
              <a:buFont typeface="Arial" panose="020B0604020202020204" pitchFamily="34" charset="0"/>
              <a:buChar char="•"/>
            </a:pPr>
            <a:r>
              <a:rPr lang="en-US" sz="3200" dirty="0">
                <a:latin typeface="Cabin" pitchFamily="2" charset="0"/>
              </a:rPr>
              <a:t>Count </a:t>
            </a:r>
            <a:r>
              <a:rPr lang="en-US" sz="3200" b="1" dirty="0">
                <a:latin typeface="Cabin" pitchFamily="2" charset="0"/>
              </a:rPr>
              <a:t>weekly </a:t>
            </a:r>
            <a:r>
              <a:rPr lang="en-US" sz="3200" dirty="0">
                <a:latin typeface="Cabin" pitchFamily="2" charset="0"/>
              </a:rPr>
              <a:t>hours for paid positions.</a:t>
            </a:r>
          </a:p>
        </p:txBody>
      </p:sp>
      <p:pic>
        <p:nvPicPr>
          <p:cNvPr id="3" name="Picture 2" descr="A screenshot of question 6 of AGE's annual report survey for large COAs asking for number and weekly hours of paid staff, and number and annual hours of volunteers and contractors.  Please go to /wp-content/uploads/sites/10/2026/05/FY-26-COA-Annual-Report-Form-non-fillable.pdf for readable version of the document.">
            <a:extLst>
              <a:ext uri="{FF2B5EF4-FFF2-40B4-BE49-F238E27FC236}">
                <a16:creationId xmlns:a16="http://schemas.microsoft.com/office/drawing/2014/main" id="{35297454-A527-BC06-4A4E-F39BEF639E80}"/>
              </a:ext>
            </a:extLst>
          </p:cNvPr>
          <p:cNvPicPr>
            <a:picLocks noChangeAspect="1"/>
          </p:cNvPicPr>
          <p:nvPr/>
        </p:nvPicPr>
        <p:blipFill>
          <a:blip r:embed="rId5"/>
          <a:stretch>
            <a:fillRect/>
          </a:stretch>
        </p:blipFill>
        <p:spPr>
          <a:xfrm>
            <a:off x="6927050" y="267154"/>
            <a:ext cx="4830126" cy="5947909"/>
          </a:xfrm>
          <a:prstGeom prst="rect">
            <a:avLst/>
          </a:prstGeom>
          <a:ln>
            <a:solidFill>
              <a:schemeClr val="tx1"/>
            </a:solidFill>
          </a:ln>
        </p:spPr>
      </p:pic>
      <p:pic>
        <p:nvPicPr>
          <p:cNvPr id="7" name="Audio 6">
            <a:hlinkClick r:id="" action="ppaction://media"/>
            <a:extLst>
              <a:ext uri="{FF2B5EF4-FFF2-40B4-BE49-F238E27FC236}">
                <a16:creationId xmlns:a16="http://schemas.microsoft.com/office/drawing/2014/main" id="{2ABA0720-FAFD-384A-CB5E-4B474D1286D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2475498"/>
      </p:ext>
    </p:extLst>
  </p:cSld>
  <p:clrMapOvr>
    <a:masterClrMapping/>
  </p:clrMapOvr>
  <mc:AlternateContent xmlns:mc="http://schemas.openxmlformats.org/markup-compatibility/2006" xmlns:p14="http://schemas.microsoft.com/office/powerpoint/2010/main">
    <mc:Choice Requires="p14">
      <p:transition spd="slow" p14:dur="2000" advTm="53512"/>
    </mc:Choice>
    <mc:Fallback xmlns="">
      <p:transition spd="slow" advTm="53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AB2D3-D067-87B1-9BB0-98B58B5F4E0B}"/>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CA368190-22AF-4D9F-1350-3A9BDE81ECDA}"/>
              </a:ext>
            </a:extLst>
          </p:cNvPr>
          <p:cNvSpPr>
            <a:spLocks noGrp="1"/>
          </p:cNvSpPr>
          <p:nvPr>
            <p:ph type="title"/>
          </p:nvPr>
        </p:nvSpPr>
        <p:spPr>
          <a:xfrm>
            <a:off x="571043" y="267154"/>
            <a:ext cx="11049457" cy="398803"/>
          </a:xfrm>
        </p:spPr>
        <p:txBody>
          <a:bodyPr/>
          <a:lstStyle/>
          <a:p>
            <a:r>
              <a:rPr lang="en-US" sz="3200" dirty="0">
                <a:latin typeface="Cabin" pitchFamily="2" charset="0"/>
              </a:rPr>
              <a:t>Page 3 continued – Volunteers</a:t>
            </a:r>
          </a:p>
        </p:txBody>
      </p:sp>
      <p:sp>
        <p:nvSpPr>
          <p:cNvPr id="6" name="Content Placeholder 4">
            <a:extLst>
              <a:ext uri="{FF2B5EF4-FFF2-40B4-BE49-F238E27FC236}">
                <a16:creationId xmlns:a16="http://schemas.microsoft.com/office/drawing/2014/main" id="{C73BA7A2-D494-9F1D-915E-1D99716078D5}"/>
              </a:ext>
            </a:extLst>
          </p:cNvPr>
          <p:cNvSpPr>
            <a:spLocks noGrp="1"/>
          </p:cNvSpPr>
          <p:nvPr>
            <p:ph sz="half" idx="1"/>
          </p:nvPr>
        </p:nvSpPr>
        <p:spPr>
          <a:xfrm>
            <a:off x="648333" y="1002685"/>
            <a:ext cx="6061769" cy="4351338"/>
          </a:xfrm>
        </p:spPr>
        <p:txBody>
          <a:bodyPr/>
          <a:lstStyle/>
          <a:p>
            <a:pPr marL="342900" indent="-342900">
              <a:buFont typeface="Arial" panose="020B0604020202020204" pitchFamily="34" charset="0"/>
              <a:buChar char="•"/>
            </a:pPr>
            <a:r>
              <a:rPr lang="en-US" sz="2800" dirty="0">
                <a:latin typeface="Cabin" pitchFamily="2" charset="0"/>
              </a:rPr>
              <a:t>For volunteers, please count </a:t>
            </a:r>
            <a:r>
              <a:rPr lang="en-US" sz="2800" b="1" dirty="0">
                <a:latin typeface="Cabin" pitchFamily="2" charset="0"/>
              </a:rPr>
              <a:t>annual</a:t>
            </a:r>
            <a:r>
              <a:rPr lang="en-US" sz="2800" dirty="0">
                <a:latin typeface="Cabin" pitchFamily="2" charset="0"/>
              </a:rPr>
              <a:t> hours.</a:t>
            </a:r>
          </a:p>
          <a:p>
            <a:pPr marL="342900" indent="-342900">
              <a:buFont typeface="Arial" panose="020B0604020202020204" pitchFamily="34" charset="0"/>
              <a:buChar char="•"/>
            </a:pPr>
            <a:r>
              <a:rPr lang="en-US" sz="2800" dirty="0">
                <a:latin typeface="Cabin" pitchFamily="2" charset="0"/>
              </a:rPr>
              <a:t>Count only tax </a:t>
            </a:r>
            <a:r>
              <a:rPr lang="en-US" sz="2800" dirty="0" err="1">
                <a:latin typeface="Cabin" pitchFamily="2" charset="0"/>
              </a:rPr>
              <a:t>workoff</a:t>
            </a:r>
            <a:r>
              <a:rPr lang="en-US" sz="2800" dirty="0">
                <a:latin typeface="Cabin" pitchFamily="2" charset="0"/>
              </a:rPr>
              <a:t> and RSVP volunteers that work at COA.</a:t>
            </a:r>
          </a:p>
          <a:p>
            <a:pPr marL="342900" indent="-342900">
              <a:buFont typeface="Arial" panose="020B0604020202020204" pitchFamily="34" charset="0"/>
              <a:buChar char="•"/>
            </a:pPr>
            <a:r>
              <a:rPr lang="en-US" sz="2800" dirty="0">
                <a:latin typeface="Cabin" pitchFamily="2" charset="0"/>
              </a:rPr>
              <a:t>If a volunteer serves in more than one role, count multiple times.</a:t>
            </a:r>
          </a:p>
          <a:p>
            <a:pPr marL="342900" indent="-342900">
              <a:buFont typeface="Arial" panose="020B0604020202020204" pitchFamily="34" charset="0"/>
              <a:buChar char="•"/>
            </a:pPr>
            <a:endParaRPr lang="en-US" sz="2800" dirty="0">
              <a:latin typeface="Cabin" pitchFamily="2" charset="0"/>
            </a:endParaRPr>
          </a:p>
        </p:txBody>
      </p:sp>
      <p:pic>
        <p:nvPicPr>
          <p:cNvPr id="4" name="Picture 3" descr="A screen shot of questions 7 and 8 of AGE's annual report survey for large COAs asking whether COA retains a volunteer coordinator, and numbers of volunteers in various role categories.  Please go to /wp-content/uploads/sites/10/2026/05/FY-26-COA-Annual-Report-Form-non-fillable.pdf for readable version of the document.">
            <a:extLst>
              <a:ext uri="{FF2B5EF4-FFF2-40B4-BE49-F238E27FC236}">
                <a16:creationId xmlns:a16="http://schemas.microsoft.com/office/drawing/2014/main" id="{C4624281-3C58-A3B7-4E67-9D0080F1DDB7}"/>
              </a:ext>
            </a:extLst>
          </p:cNvPr>
          <p:cNvPicPr>
            <a:picLocks noChangeAspect="1"/>
          </p:cNvPicPr>
          <p:nvPr/>
        </p:nvPicPr>
        <p:blipFill>
          <a:blip r:embed="rId5"/>
          <a:stretch>
            <a:fillRect/>
          </a:stretch>
        </p:blipFill>
        <p:spPr>
          <a:xfrm>
            <a:off x="6950741" y="266700"/>
            <a:ext cx="4656426" cy="5905189"/>
          </a:xfrm>
          <a:prstGeom prst="rect">
            <a:avLst/>
          </a:prstGeom>
          <a:ln>
            <a:solidFill>
              <a:schemeClr val="tx1"/>
            </a:solidFill>
          </a:ln>
        </p:spPr>
      </p:pic>
      <p:pic>
        <p:nvPicPr>
          <p:cNvPr id="3" name="Audio 2">
            <a:hlinkClick r:id="" action="ppaction://media"/>
            <a:extLst>
              <a:ext uri="{FF2B5EF4-FFF2-40B4-BE49-F238E27FC236}">
                <a16:creationId xmlns:a16="http://schemas.microsoft.com/office/drawing/2014/main" id="{5155CD22-D1C6-1CCB-B7D8-F64C4B3276C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63350582"/>
      </p:ext>
    </p:extLst>
  </p:cSld>
  <p:clrMapOvr>
    <a:masterClrMapping/>
  </p:clrMapOvr>
  <mc:AlternateContent xmlns:mc="http://schemas.openxmlformats.org/markup-compatibility/2006" xmlns:p14="http://schemas.microsoft.com/office/powerpoint/2010/main">
    <mc:Choice Requires="p14">
      <p:transition spd="slow" p14:dur="2000" advTm="32069"/>
    </mc:Choice>
    <mc:Fallback xmlns="">
      <p:transition spd="slow" advTm="32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98A01-2378-262E-32B1-C6BF1E3F6106}"/>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BC0DC797-8F66-A020-0B29-8B94A1240E78}"/>
              </a:ext>
            </a:extLst>
          </p:cNvPr>
          <p:cNvSpPr>
            <a:spLocks noGrp="1"/>
          </p:cNvSpPr>
          <p:nvPr>
            <p:ph type="title"/>
          </p:nvPr>
        </p:nvSpPr>
        <p:spPr>
          <a:xfrm>
            <a:off x="571043" y="267154"/>
            <a:ext cx="11049457" cy="398803"/>
          </a:xfrm>
        </p:spPr>
        <p:txBody>
          <a:bodyPr/>
          <a:lstStyle/>
          <a:p>
            <a:r>
              <a:rPr lang="en-US" sz="3200" dirty="0">
                <a:latin typeface="Cabin" pitchFamily="2" charset="0"/>
              </a:rPr>
              <a:t>Page 3 continued – Revenue</a:t>
            </a:r>
          </a:p>
        </p:txBody>
      </p:sp>
      <p:sp>
        <p:nvSpPr>
          <p:cNvPr id="6" name="Content Placeholder 4">
            <a:extLst>
              <a:ext uri="{FF2B5EF4-FFF2-40B4-BE49-F238E27FC236}">
                <a16:creationId xmlns:a16="http://schemas.microsoft.com/office/drawing/2014/main" id="{36CF00B1-2E01-2897-4DA7-10CDE76E95EB}"/>
              </a:ext>
            </a:extLst>
          </p:cNvPr>
          <p:cNvSpPr>
            <a:spLocks noGrp="1"/>
          </p:cNvSpPr>
          <p:nvPr>
            <p:ph sz="half" idx="1"/>
          </p:nvPr>
        </p:nvSpPr>
        <p:spPr>
          <a:xfrm>
            <a:off x="648333" y="1002685"/>
            <a:ext cx="5009517" cy="4351338"/>
          </a:xfrm>
        </p:spPr>
        <p:txBody>
          <a:bodyPr/>
          <a:lstStyle/>
          <a:p>
            <a:pPr marL="342900" indent="-342900">
              <a:buFont typeface="Arial" panose="020B0604020202020204" pitchFamily="34" charset="0"/>
              <a:buChar char="•"/>
            </a:pPr>
            <a:r>
              <a:rPr lang="en-US" sz="3200" dirty="0">
                <a:latin typeface="Cabin" pitchFamily="2" charset="0"/>
              </a:rPr>
              <a:t>“AGE Appropriation” is formula grant.</a:t>
            </a:r>
          </a:p>
          <a:p>
            <a:pPr marL="342900" indent="-342900">
              <a:buFont typeface="Arial" panose="020B0604020202020204" pitchFamily="34" charset="0"/>
              <a:buChar char="•"/>
            </a:pPr>
            <a:r>
              <a:rPr lang="en-US" sz="3200" dirty="0">
                <a:latin typeface="Cabin" pitchFamily="2" charset="0"/>
              </a:rPr>
              <a:t>In-kind donation is anything that is not cash.</a:t>
            </a:r>
          </a:p>
          <a:p>
            <a:pPr marL="342900" indent="-342900">
              <a:buFont typeface="Arial" panose="020B0604020202020204" pitchFamily="34" charset="0"/>
              <a:buChar char="•"/>
            </a:pPr>
            <a:r>
              <a:rPr lang="en-US" sz="3200" dirty="0">
                <a:latin typeface="Cabin" pitchFamily="2" charset="0"/>
              </a:rPr>
              <a:t>For in-kind services, you can use $42/</a:t>
            </a:r>
            <a:r>
              <a:rPr lang="en-US" sz="3200" dirty="0" err="1">
                <a:latin typeface="Cabin" pitchFamily="2" charset="0"/>
              </a:rPr>
              <a:t>hr</a:t>
            </a:r>
            <a:r>
              <a:rPr lang="en-US" sz="3200" dirty="0">
                <a:latin typeface="Cabin" pitchFamily="2" charset="0"/>
              </a:rPr>
              <a:t> or go to </a:t>
            </a:r>
            <a:r>
              <a:rPr lang="en-US" sz="3200" dirty="0">
                <a:latin typeface="Cabin" pitchFamily="2" charset="0"/>
                <a:hlinkClick r:id="rId5"/>
              </a:rPr>
              <a:t>https://data.bls.gov/oes/#/area/2500000/2025</a:t>
            </a:r>
            <a:r>
              <a:rPr lang="en-US" sz="3200" dirty="0">
                <a:latin typeface="Cabin" pitchFamily="2" charset="0"/>
              </a:rPr>
              <a:t> for specific job categories.</a:t>
            </a:r>
          </a:p>
          <a:p>
            <a:pPr marL="342900" indent="-342900">
              <a:buFont typeface="Arial" panose="020B0604020202020204" pitchFamily="34" charset="0"/>
              <a:buChar char="•"/>
            </a:pPr>
            <a:endParaRPr lang="en-US" sz="3200" dirty="0">
              <a:latin typeface="Cabin" pitchFamily="2" charset="0"/>
            </a:endParaRPr>
          </a:p>
          <a:p>
            <a:pPr marL="342900" indent="-342900">
              <a:buFont typeface="Arial" panose="020B0604020202020204" pitchFamily="34" charset="0"/>
              <a:buChar char="•"/>
            </a:pPr>
            <a:endParaRPr lang="en-US" sz="3200" dirty="0">
              <a:latin typeface="Cabin" pitchFamily="2" charset="0"/>
            </a:endParaRPr>
          </a:p>
        </p:txBody>
      </p:sp>
      <p:pic>
        <p:nvPicPr>
          <p:cNvPr id="3" name="Picture 2" descr="A screenshot of questions 9 and 10 of AGE's annual report survey for large COAs, asking for sources of revenue, amounts of revenue for each source, and estimated value of in-kind donations.  Please go to /wp-content/uploads/sites/10/2026/05/FY-26-COA-Annual-Report-Form-non-fillable.pdf for readable version of the document.">
            <a:extLst>
              <a:ext uri="{FF2B5EF4-FFF2-40B4-BE49-F238E27FC236}">
                <a16:creationId xmlns:a16="http://schemas.microsoft.com/office/drawing/2014/main" id="{1F2F1171-0382-B1E3-4EFE-1FD161C84D1A}"/>
              </a:ext>
            </a:extLst>
          </p:cNvPr>
          <p:cNvPicPr>
            <a:picLocks noChangeAspect="1"/>
          </p:cNvPicPr>
          <p:nvPr/>
        </p:nvPicPr>
        <p:blipFill>
          <a:blip r:embed="rId6"/>
          <a:stretch>
            <a:fillRect/>
          </a:stretch>
        </p:blipFill>
        <p:spPr>
          <a:xfrm>
            <a:off x="6229532" y="304381"/>
            <a:ext cx="5651407" cy="5737840"/>
          </a:xfrm>
          <a:prstGeom prst="rect">
            <a:avLst/>
          </a:prstGeom>
          <a:ln>
            <a:solidFill>
              <a:schemeClr val="tx1"/>
            </a:solidFill>
          </a:ln>
        </p:spPr>
      </p:pic>
      <p:pic>
        <p:nvPicPr>
          <p:cNvPr id="4" name="Audio 3">
            <a:hlinkClick r:id="" action="ppaction://media"/>
            <a:extLst>
              <a:ext uri="{FF2B5EF4-FFF2-40B4-BE49-F238E27FC236}">
                <a16:creationId xmlns:a16="http://schemas.microsoft.com/office/drawing/2014/main" id="{76865646-C975-4CED-B8F4-F05BACAFEF6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56785492"/>
      </p:ext>
    </p:extLst>
  </p:cSld>
  <p:clrMapOvr>
    <a:masterClrMapping/>
  </p:clrMapOvr>
  <mc:AlternateContent xmlns:mc="http://schemas.openxmlformats.org/markup-compatibility/2006" xmlns:p14="http://schemas.microsoft.com/office/powerpoint/2010/main">
    <mc:Choice Requires="p14">
      <p:transition spd="slow" p14:dur="2000" advTm="78091"/>
    </mc:Choice>
    <mc:Fallback xmlns="">
      <p:transition spd="slow" advTm="78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48217-93E2-7A0A-03E1-08A162AABE82}"/>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0315921A-444A-F81E-09E7-C08699F77C3A}"/>
              </a:ext>
            </a:extLst>
          </p:cNvPr>
          <p:cNvSpPr>
            <a:spLocks noGrp="1"/>
          </p:cNvSpPr>
          <p:nvPr>
            <p:ph type="title"/>
          </p:nvPr>
        </p:nvSpPr>
        <p:spPr>
          <a:xfrm>
            <a:off x="571043" y="267154"/>
            <a:ext cx="11049457" cy="398803"/>
          </a:xfrm>
        </p:spPr>
        <p:txBody>
          <a:bodyPr/>
          <a:lstStyle/>
          <a:p>
            <a:r>
              <a:rPr lang="en-US" sz="3200" dirty="0">
                <a:latin typeface="Cabin" pitchFamily="2" charset="0"/>
              </a:rPr>
              <a:t>Page 4 - Highlights</a:t>
            </a:r>
          </a:p>
        </p:txBody>
      </p:sp>
      <p:sp>
        <p:nvSpPr>
          <p:cNvPr id="6" name="Content Placeholder 4">
            <a:extLst>
              <a:ext uri="{FF2B5EF4-FFF2-40B4-BE49-F238E27FC236}">
                <a16:creationId xmlns:a16="http://schemas.microsoft.com/office/drawing/2014/main" id="{0B4C7D0D-0D26-6299-F7A3-430B81F1EE12}"/>
              </a:ext>
            </a:extLst>
          </p:cNvPr>
          <p:cNvSpPr>
            <a:spLocks noGrp="1"/>
          </p:cNvSpPr>
          <p:nvPr>
            <p:ph sz="half" idx="1"/>
          </p:nvPr>
        </p:nvSpPr>
        <p:spPr>
          <a:xfrm>
            <a:off x="648333" y="1064759"/>
            <a:ext cx="4695827" cy="5127283"/>
          </a:xfrm>
        </p:spPr>
        <p:txBody>
          <a:bodyPr/>
          <a:lstStyle/>
          <a:p>
            <a:pPr marL="342900" indent="-342900">
              <a:buFont typeface="Arial" panose="020B0604020202020204" pitchFamily="34" charset="0"/>
              <a:buChar char="•"/>
            </a:pPr>
            <a:r>
              <a:rPr lang="en-US" sz="3200" dirty="0">
                <a:latin typeface="Cabin" pitchFamily="2" charset="0"/>
              </a:rPr>
              <a:t>Optional.</a:t>
            </a:r>
          </a:p>
          <a:p>
            <a:pPr marL="342900" indent="-342900">
              <a:buFont typeface="Arial" panose="020B0604020202020204" pitchFamily="34" charset="0"/>
              <a:buChar char="•"/>
            </a:pPr>
            <a:r>
              <a:rPr lang="en-US" sz="3200" dirty="0">
                <a:latin typeface="Cabin" pitchFamily="2" charset="0"/>
              </a:rPr>
              <a:t>Open ended questions.</a:t>
            </a:r>
          </a:p>
          <a:p>
            <a:pPr marL="342900" indent="-342900">
              <a:buFont typeface="Arial" panose="020B0604020202020204" pitchFamily="34" charset="0"/>
              <a:buChar char="•"/>
            </a:pPr>
            <a:r>
              <a:rPr lang="en-US" sz="3200" dirty="0">
                <a:latin typeface="Cabin" pitchFamily="2" charset="0"/>
              </a:rPr>
              <a:t>Informs narrative section of AGE annual report.</a:t>
            </a:r>
          </a:p>
          <a:p>
            <a:pPr marL="342900" indent="-342900">
              <a:buFont typeface="Arial" panose="020B0604020202020204" pitchFamily="34" charset="0"/>
              <a:buChar char="•"/>
            </a:pPr>
            <a:r>
              <a:rPr lang="en-US" sz="3200" dirty="0">
                <a:latin typeface="Cabin" pitchFamily="2" charset="0"/>
              </a:rPr>
              <a:t>Offers a chance to include categories not included under activities.</a:t>
            </a:r>
          </a:p>
          <a:p>
            <a:pPr marL="342900" indent="-342900">
              <a:buFont typeface="Arial" panose="020B0604020202020204" pitchFamily="34" charset="0"/>
              <a:buChar char="•"/>
            </a:pPr>
            <a:r>
              <a:rPr lang="en-US" sz="3200" dirty="0">
                <a:latin typeface="Cabin" pitchFamily="2" charset="0"/>
              </a:rPr>
              <a:t>May inform a searchable database for COAs in the future. </a:t>
            </a:r>
          </a:p>
          <a:p>
            <a:pPr marL="342900" indent="-342900">
              <a:buFont typeface="Arial" panose="020B0604020202020204" pitchFamily="34" charset="0"/>
              <a:buChar char="•"/>
            </a:pPr>
            <a:endParaRPr lang="en-US" sz="3200" dirty="0">
              <a:latin typeface="Cabin" pitchFamily="2" charset="0"/>
            </a:endParaRPr>
          </a:p>
          <a:p>
            <a:pPr marL="342900" indent="-342900">
              <a:buFont typeface="Arial" panose="020B0604020202020204" pitchFamily="34" charset="0"/>
              <a:buChar char="•"/>
            </a:pPr>
            <a:endParaRPr lang="en-US" sz="3200" dirty="0">
              <a:latin typeface="Cabin" pitchFamily="2" charset="0"/>
            </a:endParaRPr>
          </a:p>
        </p:txBody>
      </p:sp>
      <p:pic>
        <p:nvPicPr>
          <p:cNvPr id="9" name="Picture 8" descr="A screenshot of questions 11 and 12 of AGE's annual report survey for large COAs, asking for sources of revenue, amounts of revenue for each source, and estimated value of in-kind donations.  Please go to /wp-content/uploads/sites/10/2026/05/FY-26-COA-Annual-Report-Form-non-fillable.pdf for readable version of the document.">
            <a:extLst>
              <a:ext uri="{FF2B5EF4-FFF2-40B4-BE49-F238E27FC236}">
                <a16:creationId xmlns:a16="http://schemas.microsoft.com/office/drawing/2014/main" id="{95A2B6B6-88E3-6819-4746-76763CD94CC0}"/>
              </a:ext>
            </a:extLst>
          </p:cNvPr>
          <p:cNvPicPr>
            <a:picLocks noChangeAspect="1"/>
          </p:cNvPicPr>
          <p:nvPr/>
        </p:nvPicPr>
        <p:blipFill>
          <a:blip r:embed="rId5"/>
          <a:stretch>
            <a:fillRect/>
          </a:stretch>
        </p:blipFill>
        <p:spPr>
          <a:xfrm>
            <a:off x="7065386" y="466555"/>
            <a:ext cx="4475209" cy="5859294"/>
          </a:xfrm>
          <a:prstGeom prst="rect">
            <a:avLst/>
          </a:prstGeom>
        </p:spPr>
      </p:pic>
      <p:pic>
        <p:nvPicPr>
          <p:cNvPr id="15" name="Audio 14">
            <a:hlinkClick r:id="" action="ppaction://media"/>
            <a:extLst>
              <a:ext uri="{FF2B5EF4-FFF2-40B4-BE49-F238E27FC236}">
                <a16:creationId xmlns:a16="http://schemas.microsoft.com/office/drawing/2014/main" id="{4BFF0354-8841-AB2D-E161-02F14BB0851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43038598"/>
      </p:ext>
    </p:extLst>
  </p:cSld>
  <p:clrMapOvr>
    <a:masterClrMapping/>
  </p:clrMapOvr>
  <mc:AlternateContent xmlns:mc="http://schemas.openxmlformats.org/markup-compatibility/2006" xmlns:p14="http://schemas.microsoft.com/office/powerpoint/2010/main">
    <mc:Choice Requires="p14">
      <p:transition spd="slow" p14:dur="2000" advTm="63571"/>
    </mc:Choice>
    <mc:Fallback xmlns="">
      <p:transition spd="slow" advTm="63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C1849-7630-917F-AFAE-E6BB62F3D06B}"/>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36F83FB4-13E4-015C-A0C7-A8B9B5B3AE60}"/>
              </a:ext>
            </a:extLst>
          </p:cNvPr>
          <p:cNvSpPr>
            <a:spLocks noGrp="1"/>
          </p:cNvSpPr>
          <p:nvPr>
            <p:ph type="title"/>
          </p:nvPr>
        </p:nvSpPr>
        <p:spPr>
          <a:xfrm>
            <a:off x="571043" y="267154"/>
            <a:ext cx="11049457" cy="398803"/>
          </a:xfrm>
        </p:spPr>
        <p:txBody>
          <a:bodyPr/>
          <a:lstStyle/>
          <a:p>
            <a:r>
              <a:rPr lang="en-US" sz="3200" dirty="0">
                <a:latin typeface="Cabin" pitchFamily="2" charset="0"/>
              </a:rPr>
              <a:t>Page 5 - MySeniorCenter</a:t>
            </a:r>
          </a:p>
        </p:txBody>
      </p:sp>
      <p:sp>
        <p:nvSpPr>
          <p:cNvPr id="7" name="TextBox 6">
            <a:extLst>
              <a:ext uri="{FF2B5EF4-FFF2-40B4-BE49-F238E27FC236}">
                <a16:creationId xmlns:a16="http://schemas.microsoft.com/office/drawing/2014/main" id="{6FEE27E3-0F7C-9F13-BA1F-8CD6F5FB33BF}"/>
              </a:ext>
            </a:extLst>
          </p:cNvPr>
          <p:cNvSpPr txBox="1"/>
          <p:nvPr/>
        </p:nvSpPr>
        <p:spPr>
          <a:xfrm>
            <a:off x="571043" y="1100138"/>
            <a:ext cx="4515307"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t>Choose Option 1 if you want to complete report by sharing MSC activity and demographic information with AGE.</a:t>
            </a:r>
          </a:p>
          <a:p>
            <a:pPr marL="285750" indent="-285750">
              <a:buFont typeface="Arial" panose="020B0604020202020204" pitchFamily="34" charset="0"/>
              <a:buChar char="•"/>
            </a:pPr>
            <a:r>
              <a:rPr lang="en-US" sz="3200" dirty="0"/>
              <a:t>No personal or private information will be shared.</a:t>
            </a:r>
          </a:p>
        </p:txBody>
      </p:sp>
      <p:pic>
        <p:nvPicPr>
          <p:cNvPr id="4" name="Picture 3" descr="A screenshot of questions 11 and 17 of AGE's annual report survey for large COAs, asking for sources of revenue, amounts of revenue for each source, and estimated value of in-kind donations.  Please go to /wp-content/uploads/sites/10/2026/05/FY-26-COA-Annual-Report-Form-non-fillable.pdf for readable version of the document.">
            <a:extLst>
              <a:ext uri="{FF2B5EF4-FFF2-40B4-BE49-F238E27FC236}">
                <a16:creationId xmlns:a16="http://schemas.microsoft.com/office/drawing/2014/main" id="{0A5F8A1E-B33C-5AF1-A5AF-B2F0A4479D2B}"/>
              </a:ext>
            </a:extLst>
          </p:cNvPr>
          <p:cNvPicPr>
            <a:picLocks noChangeAspect="1"/>
          </p:cNvPicPr>
          <p:nvPr/>
        </p:nvPicPr>
        <p:blipFill>
          <a:blip r:embed="rId5"/>
          <a:stretch>
            <a:fillRect/>
          </a:stretch>
        </p:blipFill>
        <p:spPr>
          <a:xfrm>
            <a:off x="5294168" y="1404216"/>
            <a:ext cx="6591300" cy="4908550"/>
          </a:xfrm>
          <a:prstGeom prst="rect">
            <a:avLst/>
          </a:prstGeom>
        </p:spPr>
      </p:pic>
      <p:pic>
        <p:nvPicPr>
          <p:cNvPr id="13" name="Audio 12">
            <a:hlinkClick r:id="" action="ppaction://media"/>
            <a:extLst>
              <a:ext uri="{FF2B5EF4-FFF2-40B4-BE49-F238E27FC236}">
                <a16:creationId xmlns:a16="http://schemas.microsoft.com/office/drawing/2014/main" id="{B38350EE-9C93-0663-B79A-203DD50E269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88670251"/>
      </p:ext>
    </p:extLst>
  </p:cSld>
  <p:clrMapOvr>
    <a:masterClrMapping/>
  </p:clrMapOvr>
  <mc:AlternateContent xmlns:mc="http://schemas.openxmlformats.org/markup-compatibility/2006" xmlns:p14="http://schemas.microsoft.com/office/powerpoint/2010/main">
    <mc:Choice Requires="p14">
      <p:transition spd="slow" p14:dur="2000" advTm="51761"/>
    </mc:Choice>
    <mc:Fallback xmlns="">
      <p:transition spd="slow" advTm="51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3335E-8B93-A268-5D42-AB06041358C6}"/>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23060876-0C22-1582-8845-5351A4DB00E0}"/>
              </a:ext>
            </a:extLst>
          </p:cNvPr>
          <p:cNvSpPr>
            <a:spLocks noGrp="1"/>
          </p:cNvSpPr>
          <p:nvPr>
            <p:ph type="title"/>
          </p:nvPr>
        </p:nvSpPr>
        <p:spPr>
          <a:xfrm>
            <a:off x="571043" y="267154"/>
            <a:ext cx="11049457" cy="398803"/>
          </a:xfrm>
        </p:spPr>
        <p:txBody>
          <a:bodyPr/>
          <a:lstStyle/>
          <a:p>
            <a:r>
              <a:rPr lang="en-US" sz="3200" dirty="0">
                <a:latin typeface="Cabin" pitchFamily="2" charset="0"/>
              </a:rPr>
              <a:t>Page 6 – People Served</a:t>
            </a:r>
          </a:p>
        </p:txBody>
      </p:sp>
      <p:sp>
        <p:nvSpPr>
          <p:cNvPr id="7" name="TextBox 6">
            <a:extLst>
              <a:ext uri="{FF2B5EF4-FFF2-40B4-BE49-F238E27FC236}">
                <a16:creationId xmlns:a16="http://schemas.microsoft.com/office/drawing/2014/main" id="{3457F768-CBC6-D5A3-152F-969D35C60C71}"/>
              </a:ext>
            </a:extLst>
          </p:cNvPr>
          <p:cNvSpPr txBox="1"/>
          <p:nvPr/>
        </p:nvSpPr>
        <p:spPr>
          <a:xfrm>
            <a:off x="571043" y="1100138"/>
            <a:ext cx="4515307"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t>Helps AGE inform policy on outreach and diversity.</a:t>
            </a:r>
          </a:p>
          <a:p>
            <a:pPr marL="285750" indent="-285750">
              <a:buFont typeface="Arial" panose="020B0604020202020204" pitchFamily="34" charset="0"/>
              <a:buChar char="•"/>
            </a:pPr>
            <a:r>
              <a:rPr lang="en-US" sz="3200" dirty="0"/>
              <a:t>Survey will skip over categories for which you select “No.”</a:t>
            </a:r>
          </a:p>
        </p:txBody>
      </p:sp>
      <p:pic>
        <p:nvPicPr>
          <p:cNvPr id="6" name="Picture 5" descr="A screenshot of questions 18 and 19 of AGE's annual report survey for large COAs, asking for sources of revenue, amounts of revenue for each source, and estimated value of in-kind donations.  Please go to /wp-content/uploads/sites/10/2026/05/FY-26-COA-Annual-Report-Form-non-fillable.pdf for readable version of the document.">
            <a:extLst>
              <a:ext uri="{FF2B5EF4-FFF2-40B4-BE49-F238E27FC236}">
                <a16:creationId xmlns:a16="http://schemas.microsoft.com/office/drawing/2014/main" id="{3D623ECA-31FA-26A9-59B0-CB31EEC95DE1}"/>
              </a:ext>
            </a:extLst>
          </p:cNvPr>
          <p:cNvPicPr>
            <a:picLocks noChangeAspect="1"/>
          </p:cNvPicPr>
          <p:nvPr/>
        </p:nvPicPr>
        <p:blipFill>
          <a:blip r:embed="rId5"/>
          <a:stretch>
            <a:fillRect/>
          </a:stretch>
        </p:blipFill>
        <p:spPr>
          <a:xfrm>
            <a:off x="5480726" y="466555"/>
            <a:ext cx="6463885" cy="5572854"/>
          </a:xfrm>
          <a:prstGeom prst="rect">
            <a:avLst/>
          </a:prstGeom>
        </p:spPr>
      </p:pic>
      <p:pic>
        <p:nvPicPr>
          <p:cNvPr id="22" name="Audio 21">
            <a:hlinkClick r:id="" action="ppaction://media"/>
            <a:extLst>
              <a:ext uri="{FF2B5EF4-FFF2-40B4-BE49-F238E27FC236}">
                <a16:creationId xmlns:a16="http://schemas.microsoft.com/office/drawing/2014/main" id="{F4EC1C98-96A7-77F1-2C5B-37822A81C4D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39542733"/>
      </p:ext>
    </p:extLst>
  </p:cSld>
  <p:clrMapOvr>
    <a:masterClrMapping/>
  </p:clrMapOvr>
  <mc:AlternateContent xmlns:mc="http://schemas.openxmlformats.org/markup-compatibility/2006" xmlns:p14="http://schemas.microsoft.com/office/powerpoint/2010/main">
    <mc:Choice Requires="p14">
      <p:transition spd="slow" p14:dur="2000" advTm="57490"/>
    </mc:Choice>
    <mc:Fallback xmlns="">
      <p:transition spd="slow" advTm="57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Office Theme">
  <a:themeElements>
    <a:clrScheme name="EOAI 1">
      <a:dk1>
        <a:srgbClr val="000000"/>
      </a:dk1>
      <a:lt1>
        <a:srgbClr val="FFFFFF"/>
      </a:lt1>
      <a:dk2>
        <a:srgbClr val="757574"/>
      </a:dk2>
      <a:lt2>
        <a:srgbClr val="E0EEE9"/>
      </a:lt2>
      <a:accent1>
        <a:srgbClr val="16A2A7"/>
      </a:accent1>
      <a:accent2>
        <a:srgbClr val="8F9838"/>
      </a:accent2>
      <a:accent3>
        <a:srgbClr val="141D45"/>
      </a:accent3>
      <a:accent4>
        <a:srgbClr val="85BC41"/>
      </a:accent4>
      <a:accent5>
        <a:srgbClr val="009877"/>
      </a:accent5>
      <a:accent6>
        <a:srgbClr val="007F86"/>
      </a:accent6>
      <a:hlink>
        <a:srgbClr val="91278F"/>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ing&amp;Independence_Template_PPT_Final" id="{D2F9FB08-F9A2-4EFF-80FA-033619B20A9B}" vid="{0B738478-3849-4A06-A65A-034375EC78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Aging&amp;Independence_PPT_updated font colors</Template>
  <TotalTime>0</TotalTime>
  <Words>546</Words>
  <Application>Microsoft Office PowerPoint</Application>
  <PresentationFormat>Widescreen</PresentationFormat>
  <Paragraphs>66</Paragraphs>
  <Slides>14</Slides>
  <Notes>14</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Cabin</vt:lpstr>
      <vt:lpstr>Calibri</vt:lpstr>
      <vt:lpstr>Corbel</vt:lpstr>
      <vt:lpstr>Courier New</vt:lpstr>
      <vt:lpstr>Office Theme</vt:lpstr>
      <vt:lpstr>Page 1 – Introduction/ Navigating the Survey</vt:lpstr>
      <vt:lpstr>Page 2 – Senior Center Info</vt:lpstr>
      <vt:lpstr>Page 2 – continued.  Hours of Operation.</vt:lpstr>
      <vt:lpstr>Page 3 – Personnel</vt:lpstr>
      <vt:lpstr>Page 3 continued – Volunteers</vt:lpstr>
      <vt:lpstr>Page 3 continued – Revenue</vt:lpstr>
      <vt:lpstr>Page 4 - Highlights</vt:lpstr>
      <vt:lpstr>Page 5 - MySeniorCenter</vt:lpstr>
      <vt:lpstr>Page 6 – People Served</vt:lpstr>
      <vt:lpstr>Page 7 – Age, Gender, Race/Ethnicity</vt:lpstr>
      <vt:lpstr>Page 8 – Activities</vt:lpstr>
      <vt:lpstr>Page 9 – Submission </vt:lpstr>
      <vt:lpstr>Page 10 - End</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2026-06-25T19:31:45Z</dcterms:created>
  <dcterms:modified xsi:type="dcterms:W3CDTF">2026-06-25T19:31:55Z</dcterms:modified>
</cp:coreProperties>
</file>